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61" r:id="rId6"/>
    <p:sldId id="265" r:id="rId7"/>
    <p:sldId id="268" r:id="rId8"/>
    <p:sldId id="272" r:id="rId9"/>
    <p:sldId id="270" r:id="rId10"/>
    <p:sldId id="276" r:id="rId11"/>
    <p:sldId id="283" r:id="rId12"/>
    <p:sldId id="269" r:id="rId13"/>
    <p:sldId id="280" r:id="rId14"/>
    <p:sldId id="264" r:id="rId15"/>
    <p:sldId id="278" r:id="rId16"/>
    <p:sldId id="279" r:id="rId17"/>
    <p:sldId id="267" r:id="rId18"/>
    <p:sldId id="275" r:id="rId19"/>
    <p:sldId id="286" r:id="rId20"/>
    <p:sldId id="285" r:id="rId21"/>
    <p:sldId id="288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5D3978-82CB-4556-B5E0-B859767652FF}">
          <p14:sldIdLst>
            <p14:sldId id="256"/>
          </p14:sldIdLst>
        </p14:section>
        <p14:section name="Untitled Section" id="{4590E2AC-7DAF-441D-A516-D8F44ABB64C6}">
          <p14:sldIdLst>
            <p14:sldId id="258"/>
            <p14:sldId id="259"/>
            <p14:sldId id="260"/>
            <p14:sldId id="261"/>
            <p14:sldId id="265"/>
            <p14:sldId id="268"/>
            <p14:sldId id="272"/>
            <p14:sldId id="270"/>
            <p14:sldId id="276"/>
            <p14:sldId id="283"/>
            <p14:sldId id="269"/>
            <p14:sldId id="280"/>
            <p14:sldId id="264"/>
            <p14:sldId id="278"/>
            <p14:sldId id="279"/>
            <p14:sldId id="267"/>
            <p14:sldId id="275"/>
            <p14:sldId id="286"/>
            <p14:sldId id="285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202"/>
    <a:srgbClr val="00FFFF"/>
    <a:srgbClr val="EEF4F9"/>
    <a:srgbClr val="E7EFF8"/>
    <a:srgbClr val="D6E6F4"/>
    <a:srgbClr val="D3E3F3"/>
    <a:srgbClr val="CBDEF1"/>
    <a:srgbClr val="FBFDFE"/>
    <a:srgbClr val="E4EEF7"/>
    <a:srgbClr val="98F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5" autoAdjust="0"/>
    <p:restoredTop sz="94303" autoAdjust="0"/>
  </p:normalViewPr>
  <p:slideViewPr>
    <p:cSldViewPr snapToGrid="0">
      <p:cViewPr varScale="1">
        <p:scale>
          <a:sx n="110" d="100"/>
          <a:sy n="110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E1BE-435D-4B14-B893-7C5A96B10F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3552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74F5D-03A6-490B-B0B0-8708842484C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6282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3374F5D-03A6-490B-B0B0-8708842484C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75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374F5D-03A6-490B-B0B0-8708842484C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08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4F5D-03A6-490B-B0B0-8708842484C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3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4F5D-03A6-490B-B0B0-8708842484C3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00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3374F5D-03A6-490B-B0B0-8708842484C3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78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AD72F44-2D73-4F2E-BA21-D9E97058E80D}" type="datetime1">
              <a:rPr lang="it-IT" smtClean="0"/>
              <a:pPr/>
              <a:t>11/03/2016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5744114" cy="365125"/>
          </a:xfrm>
        </p:spPr>
        <p:txBody>
          <a:bodyPr/>
          <a:lstStyle/>
          <a:p>
            <a:r>
              <a:rPr lang="it-IT" smtClean="0"/>
              <a:t>Siamaggiore, 5 marzo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801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C21358-8905-4924-9681-21904488AF57}" type="datetime1">
              <a:rPr lang="it-IT" smtClean="0"/>
              <a:pPr/>
              <a:t>11/03/2016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Siamaggiore, 5 marzo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711C0E-3D8A-4322-A2B2-47481AFD05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00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2598BF-C36D-4ED5-B3D9-B5150B828102}" type="datetime1">
              <a:rPr lang="it-IT" smtClean="0"/>
              <a:pPr/>
              <a:t>11/03/2016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Siamaggiore, 5 marzo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711C0E-3D8A-4322-A2B2-47481AFD05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62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Siamaggiore, 5 marzo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388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Siamaggiore, 5 marzo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016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4589FA-3518-4A18-ABA9-9C5970956B61}" type="datetime1">
              <a:rPr lang="it-IT" smtClean="0"/>
              <a:pPr/>
              <a:t>11/03/2016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4581" y="6355034"/>
            <a:ext cx="4210769" cy="365125"/>
          </a:xfrm>
        </p:spPr>
        <p:txBody>
          <a:bodyPr/>
          <a:lstStyle>
            <a:lvl1pPr algn="r">
              <a:defRPr sz="2800" b="1">
                <a:solidFill>
                  <a:srgbClr val="0E712F"/>
                </a:solidFill>
                <a:latin typeface="Gabriola" panose="04040605051002020D02" pitchFamily="82" charset="0"/>
              </a:defRPr>
            </a:lvl1pPr>
          </a:lstStyle>
          <a:p>
            <a:r>
              <a:rPr lang="it-IT" dirty="0" smtClean="0"/>
              <a:t>Siamaggiore, 5 marzo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318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CDCF98-F173-45FA-A0CA-CBD2B673CD51}" type="datetime1">
              <a:rPr lang="it-IT" smtClean="0"/>
              <a:pPr/>
              <a:t>11/03/2016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Siamaggiore, 5 marzo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711C0E-3D8A-4322-A2B2-47481AFD05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29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7C9EF3-C67E-439C-8C20-934567827EFD}" type="datetime1">
              <a:rPr lang="it-IT" smtClean="0"/>
              <a:pPr/>
              <a:t>11/03/2016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Siamaggiore, 5 marzo 2016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711C0E-3D8A-4322-A2B2-47481AFD05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90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AE07FF-ECEA-438C-AC16-CA208CDA210F}" type="datetime1">
              <a:rPr lang="it-IT" smtClean="0"/>
              <a:pPr/>
              <a:t>11/03/2016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Siamaggiore, 5 marzo 2016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711C0E-3D8A-4322-A2B2-47481AFD05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84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72573E-668B-4C1C-8AE2-ACF7E7D1C883}" type="datetime1">
              <a:rPr lang="it-IT" smtClean="0"/>
              <a:pPr/>
              <a:t>11/03/2016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Siamaggiore, 5 marzo 2016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711C0E-3D8A-4322-A2B2-47481AFD05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53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37BBF71-5706-4BDB-B55A-3529D23D2292}" type="datetime1">
              <a:rPr lang="it-IT" smtClean="0"/>
              <a:pPr/>
              <a:t>11/03/2016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Siamaggiore, 5 marzo 2016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711C0E-3D8A-4322-A2B2-47481AFD05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46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AB543D-A2BC-4951-B75F-E376D5CA39A6}" type="datetime1">
              <a:rPr lang="it-IT" smtClean="0"/>
              <a:pPr/>
              <a:t>11/03/2016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Siamaggiore, 5 marzo 2016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711C0E-3D8A-4322-A2B2-47481AFD05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90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C925C5-99FB-48A8-B042-921970983ACA}" type="datetime1">
              <a:rPr lang="it-IT" smtClean="0"/>
              <a:pPr/>
              <a:t>11/03/2016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Siamaggiore, 5 marzo 2016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711C0E-3D8A-4322-A2B2-47481AFD05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8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lumMod val="60000"/>
                <a:lumOff val="40000"/>
              </a:schemeClr>
            </a:gs>
            <a:gs pos="82000">
              <a:schemeClr val="accent1">
                <a:lumMod val="60000"/>
                <a:lumOff val="40000"/>
              </a:schemeClr>
            </a:gs>
            <a:gs pos="97000">
              <a:srgbClr val="FDFDF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Siamaggiore, 5 marzo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808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423" y="4250671"/>
            <a:ext cx="8631936" cy="1200329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"</a:t>
            </a:r>
            <a:r>
              <a:rPr lang="en-US" sz="3600" i="1" dirty="0" err="1"/>
              <a:t>Spinoso</a:t>
            </a:r>
            <a:r>
              <a:rPr lang="en-US" sz="3600" i="1" dirty="0"/>
              <a:t> </a:t>
            </a:r>
            <a:r>
              <a:rPr lang="en-US" sz="3600" i="1" dirty="0" err="1"/>
              <a:t>sardo</a:t>
            </a:r>
            <a:r>
              <a:rPr lang="en-US" sz="3600" dirty="0"/>
              <a:t>" globe artichoke: process and product innovation</a:t>
            </a:r>
            <a:endParaRPr lang="it-IT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32423" y="1545289"/>
            <a:ext cx="8631936" cy="1754326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Luigi </a:t>
            </a:r>
            <a:r>
              <a:rPr lang="it-IT" dirty="0" smtClean="0"/>
              <a:t>Ledda</a:t>
            </a:r>
          </a:p>
          <a:p>
            <a:endParaRPr lang="it-IT" sz="2000" dirty="0" smtClean="0"/>
          </a:p>
          <a:p>
            <a:r>
              <a:rPr lang="it-IT" sz="2000" dirty="0" err="1" smtClean="0"/>
              <a:t>Department</a:t>
            </a:r>
            <a:r>
              <a:rPr lang="it-IT" sz="2000" dirty="0" smtClean="0"/>
              <a:t> of Agriculture</a:t>
            </a:r>
          </a:p>
          <a:p>
            <a:endParaRPr lang="it-IT" sz="2000" dirty="0" smtClean="0"/>
          </a:p>
          <a:p>
            <a:r>
              <a:rPr lang="it-IT" sz="2000" dirty="0" err="1" smtClean="0"/>
              <a:t>University</a:t>
            </a:r>
            <a:r>
              <a:rPr lang="it-IT" sz="2000" dirty="0" smtClean="0"/>
              <a:t> </a:t>
            </a:r>
            <a:r>
              <a:rPr lang="it-IT" sz="2000" dirty="0"/>
              <a:t>of Sassari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2064" y="3651367"/>
            <a:ext cx="2941657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3600" b="1">
                <a:solidFill>
                  <a:srgbClr val="0D7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1800" u="sng" dirty="0" smtClean="0">
                <a:solidFill>
                  <a:srgbClr val="002060"/>
                </a:solidFill>
                <a:effectLst/>
              </a:rPr>
              <a:t>lledda@uniss.it</a:t>
            </a:r>
            <a:endParaRPr lang="it-IT" sz="1600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5111496" y="6365495"/>
            <a:ext cx="4032504" cy="365125"/>
          </a:xfrm>
        </p:spPr>
        <p:txBody>
          <a:bodyPr/>
          <a:lstStyle/>
          <a:p>
            <a:r>
              <a:rPr lang="it-IT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URI</a:t>
            </a:r>
            <a:r>
              <a:rPr lang="it-IT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March 11</a:t>
            </a:r>
            <a:r>
              <a:rPr lang="it-IT" sz="16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th</a:t>
            </a:r>
            <a:r>
              <a:rPr lang="it-IT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, </a:t>
            </a:r>
            <a:r>
              <a:rPr lang="it-IT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2016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0" y="437557"/>
            <a:ext cx="2400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22547" y="1037412"/>
            <a:ext cx="4449452" cy="707886"/>
          </a:xfrm>
          <a:prstGeom prst="rect">
            <a:avLst/>
          </a:prstGeom>
          <a:solidFill>
            <a:srgbClr val="EEF4F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lternative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FERTILIZATION and WEED</a:t>
            </a:r>
            <a:endParaRPr lang="it-IT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018798" y="4892916"/>
            <a:ext cx="3762045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</a:rPr>
              <a:t>Exploitation </a:t>
            </a:r>
            <a:r>
              <a:rPr lang="en-US" b="1" dirty="0">
                <a:solidFill>
                  <a:schemeClr val="bg1"/>
                </a:solidFill>
              </a:rPr>
              <a:t>of the legume crop benefits</a:t>
            </a:r>
          </a:p>
          <a:p>
            <a:pPr algn="ctr">
              <a:buFont typeface="Wingdings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Early chopping and burying of artichoke biomass and legumes</a:t>
            </a:r>
            <a:endParaRPr lang="it-IT" b="1" dirty="0" smtClean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620759" y="3128274"/>
            <a:ext cx="4160084" cy="646331"/>
          </a:xfrm>
          <a:prstGeom prst="rect">
            <a:avLst/>
          </a:prstGeom>
          <a:solidFill>
            <a:srgbClr val="EEF4F9"/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"CONVENTIONAL"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management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357543" y="3954457"/>
            <a:ext cx="4423300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"ORGANIC" BIENNIAL</a:t>
            </a:r>
          </a:p>
          <a:p>
            <a:r>
              <a:rPr lang="en-US" b="1" dirty="0">
                <a:solidFill>
                  <a:srgbClr val="99F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b="1" dirty="0" smtClean="0">
                <a:solidFill>
                  <a:srgbClr val="99F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“ORGANIC” </a:t>
            </a:r>
            <a:r>
              <a:rPr lang="en-US" b="1" dirty="0">
                <a:solidFill>
                  <a:srgbClr val="99F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INTENSIVE</a:t>
            </a:r>
            <a:endParaRPr lang="it-IT" b="1" dirty="0">
              <a:solidFill>
                <a:srgbClr val="99F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7" y="4579418"/>
            <a:ext cx="2706067" cy="1827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4" y="2035388"/>
            <a:ext cx="3672118" cy="2065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84" y="4780640"/>
            <a:ext cx="1899844" cy="1424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13" y="701527"/>
            <a:ext cx="3736175" cy="2246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20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307737" y="118639"/>
            <a:ext cx="8473106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SCIENTIFIC RESEARCH</a:t>
            </a:r>
            <a:r>
              <a:rPr lang="it-IT" dirty="0" smtClean="0"/>
              <a:t>, </a:t>
            </a:r>
            <a:r>
              <a:rPr lang="it-IT" dirty="0"/>
              <a:t>UNISS </a:t>
            </a:r>
            <a:r>
              <a:rPr lang="it-IT" dirty="0" err="1"/>
              <a:t>projects</a:t>
            </a:r>
            <a:r>
              <a:rPr lang="it-IT" dirty="0"/>
              <a:t> and </a:t>
            </a:r>
            <a:r>
              <a:rPr lang="it-IT" dirty="0" err="1"/>
              <a:t>results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90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2755" t="18119" r="17857" b="16786"/>
          <a:stretch/>
        </p:blipFill>
        <p:spPr>
          <a:xfrm>
            <a:off x="431874" y="745083"/>
            <a:ext cx="4076355" cy="3022313"/>
          </a:xfrm>
          <a:prstGeom prst="rect">
            <a:avLst/>
          </a:prstGeom>
        </p:spPr>
      </p:pic>
      <p:pic>
        <p:nvPicPr>
          <p:cNvPr id="17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56" y="3901440"/>
            <a:ext cx="6280484" cy="2517602"/>
          </a:xfrm>
          <a:prstGeom prst="rect">
            <a:avLst/>
          </a:prstGeom>
          <a:noFill/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20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307737" y="118639"/>
            <a:ext cx="8473106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SCIENTIFIC RESEARCH</a:t>
            </a:r>
            <a:r>
              <a:rPr lang="it-IT" dirty="0" smtClean="0"/>
              <a:t>, </a:t>
            </a:r>
            <a:r>
              <a:rPr lang="it-IT" dirty="0"/>
              <a:t>UNISS </a:t>
            </a:r>
            <a:r>
              <a:rPr lang="it-IT" dirty="0" err="1"/>
              <a:t>projects</a:t>
            </a:r>
            <a:r>
              <a:rPr lang="it-IT" dirty="0"/>
              <a:t> and </a:t>
            </a:r>
            <a:r>
              <a:rPr lang="it-IT" dirty="0" err="1"/>
              <a:t>results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b="10427"/>
          <a:stretch/>
        </p:blipFill>
        <p:spPr>
          <a:xfrm>
            <a:off x="1715775" y="837429"/>
            <a:ext cx="5712447" cy="33529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3154" y="4622363"/>
            <a:ext cx="8417689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IMPACT OF CROP MANAGEMENT ON NUTRACEUTICAL COMPOUNDS </a:t>
            </a:r>
          </a:p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MINERAL PROFILE IN GLOBE ARTICHOKE “</a:t>
            </a:r>
            <a:r>
              <a:rPr lang="en-GB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SPINOSO SARDO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20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307737" y="118639"/>
            <a:ext cx="8473106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SCIENTIFIC RESEARCH</a:t>
            </a:r>
            <a:r>
              <a:rPr lang="it-IT" dirty="0" smtClean="0"/>
              <a:t>, </a:t>
            </a:r>
            <a:r>
              <a:rPr lang="it-IT" dirty="0"/>
              <a:t>UNISS </a:t>
            </a:r>
            <a:r>
              <a:rPr lang="it-IT" dirty="0" err="1"/>
              <a:t>projects</a:t>
            </a:r>
            <a:r>
              <a:rPr lang="it-IT" dirty="0"/>
              <a:t> and </a:t>
            </a:r>
            <a:r>
              <a:rPr lang="it-IT" dirty="0" err="1"/>
              <a:t>results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80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8"/>
          <p:cNvGrpSpPr/>
          <p:nvPr/>
        </p:nvGrpSpPr>
        <p:grpSpPr>
          <a:xfrm>
            <a:off x="3885734" y="2678683"/>
            <a:ext cx="3968963" cy="2280795"/>
            <a:chOff x="377741" y="1102628"/>
            <a:chExt cx="5569166" cy="3580702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741" y="1102628"/>
              <a:ext cx="4952639" cy="3405913"/>
            </a:xfrm>
            <a:prstGeom prst="rect">
              <a:avLst/>
            </a:prstGeom>
          </p:spPr>
        </p:pic>
        <p:sp>
          <p:nvSpPr>
            <p:cNvPr id="2" name="CasellaDiTesto 1"/>
            <p:cNvSpPr txBox="1"/>
            <p:nvPr/>
          </p:nvSpPr>
          <p:spPr>
            <a:xfrm>
              <a:off x="4185404" y="4103502"/>
              <a:ext cx="1761503" cy="579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</a:rPr>
                <a:t>α</a:t>
              </a:r>
              <a:r>
                <a:rPr lang="it-IT" dirty="0">
                  <a:latin typeface="Calibri" panose="020F0502020204030204" pitchFamily="34" charset="0"/>
                </a:rPr>
                <a:t>= </a:t>
              </a:r>
              <a:r>
                <a:rPr lang="it-IT" dirty="0" smtClean="0">
                  <a:latin typeface="Calibri" panose="020F0502020204030204" pitchFamily="34" charset="0"/>
                </a:rPr>
                <a:t>0.05</a:t>
              </a:r>
              <a:endParaRPr lang="it-IT" dirty="0"/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2813090" y="5329819"/>
            <a:ext cx="596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concentrations of polyphenols in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“ORGANICS” managements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527" y="955548"/>
            <a:ext cx="2361015" cy="1664516"/>
          </a:xfrm>
          <a:prstGeom prst="rect">
            <a:avLst/>
          </a:prstGeom>
          <a:ln w="15875">
            <a:solidFill>
              <a:srgbClr val="002060"/>
            </a:solidFill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460" y="4679172"/>
            <a:ext cx="2357082" cy="1770744"/>
          </a:xfrm>
          <a:prstGeom prst="rect">
            <a:avLst/>
          </a:prstGeom>
          <a:ln w="15875">
            <a:solidFill>
              <a:srgbClr val="002060"/>
            </a:solidFill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527" y="2741604"/>
            <a:ext cx="2361015" cy="1761952"/>
          </a:xfrm>
          <a:prstGeom prst="rect">
            <a:avLst/>
          </a:prstGeom>
          <a:ln w="15875">
            <a:solidFill>
              <a:srgbClr val="00206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90950" y="560249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MINERALS</a:t>
            </a:r>
            <a:endParaRPr lang="it-IT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9879" y="2278573"/>
            <a:ext cx="2024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POLIPHENOLS</a:t>
            </a:r>
            <a:endParaRPr lang="it-IT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17"/>
          <p:cNvSpPr txBox="1"/>
          <p:nvPr/>
        </p:nvSpPr>
        <p:spPr>
          <a:xfrm>
            <a:off x="2549753" y="718344"/>
            <a:ext cx="652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 profile is influenced more by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thermo-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pluviometric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than by different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managements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nutritional value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 component was high</a:t>
            </a:r>
            <a:endParaRPr lang="it-IT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20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307737" y="118639"/>
            <a:ext cx="8473106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SCIENTIFIC RESEARCH</a:t>
            </a:r>
            <a:r>
              <a:rPr lang="it-IT" dirty="0" smtClean="0"/>
              <a:t>, </a:t>
            </a:r>
            <a:r>
              <a:rPr lang="it-IT" dirty="0"/>
              <a:t>UNISS </a:t>
            </a:r>
            <a:r>
              <a:rPr lang="it-IT" dirty="0" err="1"/>
              <a:t>projects</a:t>
            </a:r>
            <a:r>
              <a:rPr lang="it-IT" dirty="0"/>
              <a:t> and </a:t>
            </a:r>
            <a:r>
              <a:rPr lang="it-IT" dirty="0" err="1"/>
              <a:t>results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01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155" y="848083"/>
            <a:ext cx="8417688" cy="5257800"/>
          </a:xfrm>
          <a:prstGeom prst="rect">
            <a:avLst/>
          </a:prstGeom>
          <a:solidFill>
            <a:schemeClr val="bg1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pic>
        <p:nvPicPr>
          <p:cNvPr id="6" name="Immagine 5" descr="Logo_UE_FES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9" y="1188720"/>
            <a:ext cx="770888" cy="6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4" descr="a-embl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74" y="1166592"/>
            <a:ext cx="638444" cy="6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3" descr="regione-sardegn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55" y="1176194"/>
            <a:ext cx="1329013" cy="59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2" descr="sigillum_2013_fill_ne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04" y="993710"/>
            <a:ext cx="845246" cy="9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7" descr="sardegna-europ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453" y="1163592"/>
            <a:ext cx="1012714" cy="586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6" descr="INNOVA_R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45" y="4843180"/>
            <a:ext cx="3926646" cy="8906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2112858" y="2310491"/>
            <a:ext cx="509202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tabLst>
                <a:tab pos="171450" algn="l"/>
              </a:tabLst>
            </a:pPr>
            <a:r>
              <a:rPr lang="it-I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Eco</a:t>
            </a:r>
            <a:r>
              <a:rPr lang="it-IT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cynara</a:t>
            </a:r>
            <a:endParaRPr lang="it-IT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ctr">
              <a:tabLst>
                <a:tab pos="171450" algn="l"/>
              </a:tabLst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tabLst>
                <a:tab pos="171450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Innovation towards sustainability at farm scale of artichoke "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spinoso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sardo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"  growing in a low input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system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53674" y="4231664"/>
            <a:ext cx="51356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Scientific Manager: </a:t>
            </a:r>
            <a:r>
              <a:rPr lang="it-IT" sz="1400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Dott. </a:t>
            </a:r>
            <a:r>
              <a:rPr lang="it-IT" sz="1400" b="1" dirty="0"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Luigi Ledda</a:t>
            </a:r>
            <a:endParaRPr lang="it-IT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" y="162812"/>
            <a:ext cx="9083039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TRANSFER TO FARMS ACTIVITIES, </a:t>
            </a:r>
            <a:r>
              <a:rPr lang="it-IT" dirty="0"/>
              <a:t>UNISS </a:t>
            </a:r>
            <a:r>
              <a:rPr lang="it-IT" dirty="0" err="1" smtClean="0"/>
              <a:t>projects</a:t>
            </a:r>
            <a:endParaRPr lang="it-IT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20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0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20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155" y="162812"/>
            <a:ext cx="8417688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TRANSFER TO FARMS ACTIVITIES, UNISS </a:t>
            </a:r>
            <a:r>
              <a:rPr lang="it-IT" dirty="0" err="1" smtClean="0"/>
              <a:t>projects</a:t>
            </a:r>
            <a:endParaRPr lang="it-IT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02459"/>
              </p:ext>
            </p:extLst>
          </p:nvPr>
        </p:nvGraphicFramePr>
        <p:xfrm>
          <a:off x="173736" y="702521"/>
          <a:ext cx="5175504" cy="580432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837944"/>
                <a:gridCol w="1225296"/>
                <a:gridCol w="1207008"/>
                <a:gridCol w="905256"/>
              </a:tblGrid>
              <a:tr h="646964">
                <a:tc rowSpan="2"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CONVENTIONAL</a:t>
                      </a:r>
                    </a:p>
                    <a:p>
                      <a:pPr algn="ctr"/>
                      <a:r>
                        <a:rPr lang="it-IT" sz="1200" dirty="0" smtClean="0"/>
                        <a:t>SYSTEM</a:t>
                      </a:r>
                      <a:endParaRPr lang="it-I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ORGANIC SYSTEM</a:t>
                      </a:r>
                      <a:endParaRPr lang="it-I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36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ARTICHOKE</a:t>
                      </a:r>
                      <a:endParaRPr lang="it-IT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ARTICHOKE</a:t>
                      </a:r>
                      <a:endParaRPr lang="it-IT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LEGUMES</a:t>
                      </a:r>
                      <a:endParaRPr lang="it-IT" sz="1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3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/>
                        <a:t>INPUT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4253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FERTILIZATION </a:t>
                      </a:r>
                    </a:p>
                    <a:p>
                      <a:pPr algn="ctr"/>
                      <a:r>
                        <a:rPr lang="it-IT" sz="1100" dirty="0" smtClean="0"/>
                        <a:t>Kg ha</a:t>
                      </a:r>
                      <a:r>
                        <a:rPr lang="it-IT" sz="1100" baseline="30000" dirty="0" smtClean="0"/>
                        <a:t>-1</a:t>
                      </a:r>
                      <a:r>
                        <a:rPr lang="it-IT" sz="1100" baseline="0" dirty="0" smtClean="0"/>
                        <a:t> (N)</a:t>
                      </a:r>
                      <a:endParaRPr lang="it-IT" sz="11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21.0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62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cover crop</a:t>
                      </a: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Kg ha</a:t>
                      </a:r>
                      <a:r>
                        <a:rPr lang="it-IT" sz="14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61.17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46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ATMOSPHERIC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CONTRIBUTIONS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Kg ha</a:t>
                      </a:r>
                      <a:r>
                        <a:rPr lang="it-IT" sz="14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it-IT" sz="1100" baseline="0" dirty="0" smtClean="0"/>
                        <a:t> (N)</a:t>
                      </a:r>
                      <a:endParaRPr lang="it-IT" sz="1100" dirty="0" smtClean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2.37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2.37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3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  <a:endParaRPr lang="it-IT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4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YELD</a:t>
                      </a:r>
                    </a:p>
                    <a:p>
                      <a:pPr algn="ctr"/>
                      <a:r>
                        <a:rPr lang="it-IT" sz="1100" baseline="0" dirty="0" smtClean="0"/>
                        <a:t>(KG D.M. ha</a:t>
                      </a:r>
                      <a:r>
                        <a:rPr lang="it-IT" sz="14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it-IT" sz="1100" baseline="0" dirty="0" smtClean="0"/>
                        <a:t>)</a:t>
                      </a:r>
                      <a:endParaRPr lang="it-IT" sz="11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580.61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518.40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4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REMOVAL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Kg ha</a:t>
                      </a:r>
                      <a:r>
                        <a:rPr lang="it-IT" sz="14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it-IT" sz="1100" baseline="0" dirty="0" smtClean="0"/>
                        <a:t> (N)</a:t>
                      </a:r>
                      <a:endParaRPr lang="it-IT" sz="1100" dirty="0" smtClean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11.95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10.67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3661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- OUTPUT</a:t>
                      </a:r>
                      <a:endParaRPr lang="it-IT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11.42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-8.30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63.54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3661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it-IT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SURPLUS</a:t>
                      </a:r>
                      <a:endParaRPr lang="it-IT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it-IT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11.42</a:t>
                      </a:r>
                      <a:endParaRPr lang="it-IT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it-IT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55.24</a:t>
                      </a:r>
                      <a:endParaRPr lang="it-IT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878112"/>
              </p:ext>
            </p:extLst>
          </p:nvPr>
        </p:nvGraphicFramePr>
        <p:xfrm>
          <a:off x="5349240" y="702520"/>
          <a:ext cx="3337560" cy="580800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89304"/>
                <a:gridCol w="1143000"/>
                <a:gridCol w="905256"/>
              </a:tblGrid>
              <a:tr h="63468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CONVENTIONAL</a:t>
                      </a:r>
                    </a:p>
                    <a:p>
                      <a:pPr algn="ctr"/>
                      <a:r>
                        <a:rPr lang="it-IT" sz="1200" dirty="0" smtClean="0"/>
                        <a:t>SYSTEM</a:t>
                      </a:r>
                      <a:endParaRPr lang="it-IT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it-IT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SISTEMA BIOLOGICO</a:t>
                      </a:r>
                      <a:endParaRPr lang="it-IT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9302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it-IT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ARTICHOKE</a:t>
                      </a:r>
                      <a:endParaRPr lang="it-IT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it-IT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ARTICHOKE</a:t>
                      </a:r>
                      <a:endParaRPr lang="it-IT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it-IT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LEGUMES</a:t>
                      </a:r>
                      <a:endParaRPr lang="it-IT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5998"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4491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125.0</a:t>
                      </a:r>
                      <a:endParaRPr lang="it-IT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0</a:t>
                      </a:r>
                      <a:endParaRPr lang="it-IT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0</a:t>
                      </a:r>
                      <a:endParaRPr lang="it-IT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11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37.28</a:t>
                      </a:r>
                      <a:endParaRPr lang="it-IT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7244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2.37</a:t>
                      </a:r>
                      <a:endParaRPr lang="it-IT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2.37</a:t>
                      </a:r>
                      <a:endParaRPr lang="it-IT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3192">
                <a:tc>
                  <a:txBody>
                    <a:bodyPr/>
                    <a:lstStyle/>
                    <a:p>
                      <a:pPr algn="ctr"/>
                      <a:endParaRPr lang="it-IT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4491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637.63</a:t>
                      </a:r>
                      <a:endParaRPr lang="it-IT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578.88</a:t>
                      </a:r>
                      <a:endParaRPr lang="it-IT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0</a:t>
                      </a:r>
                      <a:endParaRPr lang="it-IT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4877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13.12</a:t>
                      </a:r>
                      <a:endParaRPr lang="it-IT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11.91</a:t>
                      </a:r>
                      <a:endParaRPr lang="it-IT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0</a:t>
                      </a:r>
                      <a:endParaRPr lang="it-IT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114.25</a:t>
                      </a:r>
                      <a:endParaRPr lang="it-IT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-9.54</a:t>
                      </a:r>
                      <a:endParaRPr lang="it-IT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39.65</a:t>
                      </a:r>
                      <a:endParaRPr lang="it-IT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114.25</a:t>
                      </a:r>
                      <a:endParaRPr lang="it-IT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30.10</a:t>
                      </a:r>
                      <a:endParaRPr lang="it-IT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785618" y="5916168"/>
            <a:ext cx="1069848" cy="7589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/>
          <p:cNvSpPr/>
          <p:nvPr/>
        </p:nvSpPr>
        <p:spPr>
          <a:xfrm>
            <a:off x="7110984" y="5943600"/>
            <a:ext cx="1091184" cy="7315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4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32441" t="24317" r="17785" b="20089"/>
          <a:stretch/>
        </p:blipFill>
        <p:spPr>
          <a:xfrm>
            <a:off x="0" y="769581"/>
            <a:ext cx="4944781" cy="3106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32320" t="24089" r="17886" b="20027"/>
          <a:stretch/>
        </p:blipFill>
        <p:spPr>
          <a:xfrm>
            <a:off x="3824414" y="3245756"/>
            <a:ext cx="5229021" cy="3300984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38690" y="1676551"/>
            <a:ext cx="39208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From -10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% </a:t>
            </a: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to -60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% of atrophic heads in the two </a:t>
            </a: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farms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81173" y="4445865"/>
            <a:ext cx="346206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of production observed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biological treatment is close to the natural </a:t>
            </a: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of </a:t>
            </a: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flower heads order</a:t>
            </a:r>
            <a:endParaRPr kumimoji="0" lang="it-IT" sz="1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20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155" y="162812"/>
            <a:ext cx="8417688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TRANSFER TO FARMS ACTIVITIES, UNISS </a:t>
            </a:r>
            <a:r>
              <a:rPr lang="it-IT" dirty="0" err="1" smtClean="0"/>
              <a:t>projects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79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155" y="814846"/>
            <a:ext cx="6355291" cy="2312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95" y="3502703"/>
            <a:ext cx="3076004" cy="2614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3055" t="8623" r="3654" b="3585"/>
          <a:stretch/>
        </p:blipFill>
        <p:spPr>
          <a:xfrm>
            <a:off x="5644451" y="3920354"/>
            <a:ext cx="3136392" cy="1779299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20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307737" y="118639"/>
            <a:ext cx="8473106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SCIENTIFIC RESEARCH</a:t>
            </a:r>
            <a:r>
              <a:rPr lang="it-IT" dirty="0" smtClean="0"/>
              <a:t>, UNISS </a:t>
            </a:r>
            <a:r>
              <a:rPr lang="it-IT" dirty="0" err="1" smtClean="0"/>
              <a:t>projetcs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19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872" y="163136"/>
            <a:ext cx="8812816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 MASLOWATEN </a:t>
            </a:r>
            <a:r>
              <a:rPr lang="it-IT" dirty="0" smtClean="0"/>
              <a:t>PROJECT 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813" y="3497350"/>
            <a:ext cx="5576875" cy="2685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4376"/>
          <a:stretch/>
        </p:blipFill>
        <p:spPr>
          <a:xfrm>
            <a:off x="3453467" y="1211622"/>
            <a:ext cx="5109555" cy="1648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2" y="728513"/>
            <a:ext cx="3076004" cy="26146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0287" y="4403315"/>
            <a:ext cx="2557175" cy="872034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INTERDISCIPLINARY </a:t>
            </a:r>
            <a:endParaRPr lang="it-I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20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0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1175" y="893726"/>
            <a:ext cx="6135624" cy="89255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Coordination </a:t>
            </a:r>
            <a:r>
              <a:rPr lang="en-US" sz="2000" b="1" dirty="0">
                <a:solidFill>
                  <a:schemeClr val="bg1"/>
                </a:solidFill>
              </a:rPr>
              <a:t>and management of the consortium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834" y="1826967"/>
            <a:ext cx="8597965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9F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99F202"/>
                </a:solidFill>
              </a:rPr>
              <a:t>Integration </a:t>
            </a:r>
            <a:r>
              <a:rPr lang="en-US" sz="2000" b="1" dirty="0">
                <a:solidFill>
                  <a:srgbClr val="99F202"/>
                </a:solidFill>
              </a:rPr>
              <a:t>of Large PV pumps + Automatisms-ICT solutions-PA-Low pressure irrigation systems</a:t>
            </a:r>
            <a:endParaRPr lang="it-IT" sz="2000" b="1" dirty="0">
              <a:solidFill>
                <a:srgbClr val="99F20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834" y="3143867"/>
            <a:ext cx="8597965" cy="33547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 </a:t>
            </a:r>
            <a:r>
              <a:rPr lang="en-US" sz="3200" b="1" dirty="0">
                <a:solidFill>
                  <a:srgbClr val="99F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</a:t>
            </a:r>
            <a:r>
              <a:rPr lang="en-US" sz="3200" b="1" dirty="0" smtClean="0">
                <a:solidFill>
                  <a:srgbClr val="99F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Market </a:t>
            </a:r>
            <a:r>
              <a:rPr lang="en-US" sz="2000" b="1" dirty="0">
                <a:solidFill>
                  <a:schemeClr val="bg1"/>
                </a:solidFill>
              </a:rPr>
              <a:t>uptake: Validation of long-term viability of first application systems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99F202"/>
                </a:solidFill>
              </a:rPr>
              <a:t>Market replication: technical aspects for the bankability of the projects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</a:rPr>
              <a:t>Market replication: economical and social tools for the exploitation of the results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99F202"/>
                </a:solidFill>
              </a:rPr>
              <a:t>Market uptake: Dissemination among final users for the market uptake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bg1"/>
                </a:solidFill>
              </a:rPr>
              <a:t>IPR and exploitation management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1175" y="219898"/>
            <a:ext cx="3520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PACKAGES</a:t>
            </a:r>
            <a:endParaRPr lang="it-IT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9" y="98692"/>
            <a:ext cx="1968566" cy="1673281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20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3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1800" dirty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553" y="264251"/>
            <a:ext cx="8417688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2400" dirty="0"/>
              <a:t>CULTIVATION OF ARTICHOKE: </a:t>
            </a:r>
            <a:r>
              <a:rPr lang="it-IT" sz="2400" dirty="0" smtClean="0"/>
              <a:t>Actual Issues</a:t>
            </a:r>
            <a:endParaRPr lang="it-IT" sz="2400" dirty="0"/>
          </a:p>
        </p:txBody>
      </p:sp>
      <p:sp>
        <p:nvSpPr>
          <p:cNvPr id="9" name="Rectangle 8"/>
          <p:cNvSpPr/>
          <p:nvPr/>
        </p:nvSpPr>
        <p:spPr>
          <a:xfrm>
            <a:off x="252476" y="984972"/>
            <a:ext cx="8639047" cy="120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FALL OF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</a:p>
          <a:p>
            <a:pPr algn="ctr"/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mainly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crop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oriented to early production</a:t>
            </a:r>
            <a:endParaRPr lang="it-IT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5" y="2465336"/>
            <a:ext cx="3964501" cy="2966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319523" y="2671163"/>
            <a:ext cx="4572000" cy="2554545"/>
          </a:xfrm>
          <a:prstGeom prst="rect">
            <a:avLst/>
          </a:prstGeom>
          <a:solidFill>
            <a:srgbClr val="EEF4F9"/>
          </a:solidFill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t-IT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reproductive</a:t>
            </a:r>
            <a:r>
              <a:rPr lang="it-IT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percentage of failed areas in the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carce uniformity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 thermo-pluviometric </a:t>
            </a:r>
            <a:r>
              <a:rPr lang="it-IT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intensive monoculture</a:t>
            </a:r>
            <a:endParaRPr lang="it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149267"/>
            <a:ext cx="8286750" cy="3286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625" y="1162356"/>
            <a:ext cx="8286750" cy="369332"/>
          </a:xfrm>
          <a:prstGeom prst="rect">
            <a:avLst/>
          </a:prstGeom>
          <a:solidFill>
            <a:srgbClr val="EEF4F9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Helvetica-Bold"/>
              </a:rPr>
              <a:t>S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olution based on </a:t>
            </a:r>
            <a:r>
              <a:rPr lang="en-US" b="1" dirty="0" smtClean="0">
                <a:solidFill>
                  <a:srgbClr val="00B050"/>
                </a:solidFill>
                <a:latin typeface="Helvetica-Bold"/>
              </a:rPr>
              <a:t>LOW </a:t>
            </a:r>
            <a:r>
              <a:rPr lang="en-US" b="1" dirty="0" err="1" smtClean="0">
                <a:solidFill>
                  <a:srgbClr val="00B050"/>
                </a:solidFill>
                <a:latin typeface="Helvetica-Bold"/>
              </a:rPr>
              <a:t>WAT</a:t>
            </a:r>
            <a:r>
              <a:rPr lang="en-US" b="1" dirty="0" err="1" smtClean="0">
                <a:solidFill>
                  <a:srgbClr val="000000"/>
                </a:solidFill>
                <a:latin typeface="Helvetica" panose="020B0604020202020204" pitchFamily="34" charset="0"/>
              </a:rPr>
              <a:t>er-</a:t>
            </a:r>
            <a:r>
              <a:rPr lang="en-US" b="1" dirty="0" err="1" smtClean="0">
                <a:solidFill>
                  <a:srgbClr val="00B050"/>
                </a:solidFill>
                <a:latin typeface="Helvetica-Bold"/>
              </a:rPr>
              <a:t>EN</a:t>
            </a:r>
            <a:r>
              <a:rPr lang="en-US" b="1" dirty="0" err="1" smtClean="0">
                <a:solidFill>
                  <a:srgbClr val="000000"/>
                </a:solidFill>
                <a:latin typeface="Helvetica" panose="020B0604020202020204" pitchFamily="34" charset="0"/>
              </a:rPr>
              <a:t>ergy</a:t>
            </a:r>
            <a:r>
              <a:rPr lang="en-US" b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consumption</a:t>
            </a:r>
            <a:endParaRPr lang="it-IT" b="1" dirty="0"/>
          </a:p>
        </p:txBody>
      </p:sp>
      <p:sp>
        <p:nvSpPr>
          <p:cNvPr id="2" name="Oval 1"/>
          <p:cNvSpPr/>
          <p:nvPr/>
        </p:nvSpPr>
        <p:spPr>
          <a:xfrm>
            <a:off x="6254496" y="3611881"/>
            <a:ext cx="1865376" cy="20574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7"/>
          <p:cNvSpPr/>
          <p:nvPr/>
        </p:nvSpPr>
        <p:spPr>
          <a:xfrm>
            <a:off x="428625" y="1613033"/>
            <a:ext cx="8286750" cy="369332"/>
          </a:xfrm>
          <a:prstGeom prst="rect">
            <a:avLst/>
          </a:prstGeom>
          <a:solidFill>
            <a:srgbClr val="EEF4F9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Helvetica-Bold"/>
              </a:rPr>
              <a:t>“</a:t>
            </a:r>
            <a:r>
              <a:rPr lang="en-US" b="1" dirty="0" err="1" smtClean="0">
                <a:latin typeface="Helvetica-Bold"/>
              </a:rPr>
              <a:t>Azienda</a:t>
            </a:r>
            <a:r>
              <a:rPr lang="en-US" b="1" dirty="0" smtClean="0">
                <a:latin typeface="Helvetica-Bold"/>
              </a:rPr>
              <a:t> </a:t>
            </a:r>
            <a:r>
              <a:rPr lang="en-US" b="1" dirty="0">
                <a:latin typeface="Helvetica-Bold"/>
              </a:rPr>
              <a:t>SARCIOFO</a:t>
            </a:r>
            <a:r>
              <a:rPr lang="en-US" b="1" dirty="0" smtClean="0">
                <a:latin typeface="Helvetica-Bold"/>
              </a:rPr>
              <a:t>“ (Uri, Italy), the Italian demonstrator </a:t>
            </a:r>
            <a:endParaRPr lang="it-IT" b="1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20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872" y="163136"/>
            <a:ext cx="8812816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MASLOWATEN PROJECT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592389" y="2473234"/>
            <a:ext cx="212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Automatic</a:t>
            </a:r>
            <a:r>
              <a:rPr lang="it-IT" b="1" dirty="0"/>
              <a:t> </a:t>
            </a:r>
            <a:r>
              <a:rPr lang="it-IT" b="1" dirty="0" smtClean="0"/>
              <a:t>and </a:t>
            </a:r>
            <a:r>
              <a:rPr lang="it-IT" b="1" dirty="0" err="1" smtClean="0"/>
              <a:t>precision</a:t>
            </a:r>
            <a:r>
              <a:rPr lang="it-IT" b="1" dirty="0" smtClean="0"/>
              <a:t> </a:t>
            </a:r>
            <a:r>
              <a:rPr lang="it-IT" b="1" dirty="0" err="1" smtClean="0"/>
              <a:t>irrigation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92183" y="2464525"/>
            <a:ext cx="13672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Dedicated</a:t>
            </a:r>
            <a:r>
              <a:rPr lang="it-IT" sz="1400" b="1" dirty="0" smtClean="0"/>
              <a:t> PV for </a:t>
            </a:r>
            <a:r>
              <a:rPr lang="it-IT" sz="1400" b="1" dirty="0" err="1" smtClean="0"/>
              <a:t>energy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supply</a:t>
            </a:r>
            <a:endParaRPr lang="it-IT" sz="1400" b="1" dirty="0" smtClean="0"/>
          </a:p>
          <a:p>
            <a:endParaRPr lang="it-IT" sz="1400" b="1" dirty="0" smtClean="0"/>
          </a:p>
          <a:p>
            <a:r>
              <a:rPr lang="it-IT" sz="1400" b="1" dirty="0" smtClean="0"/>
              <a:t>PV NOT </a:t>
            </a:r>
            <a:r>
              <a:rPr lang="it-IT" sz="1400" b="1" dirty="0" err="1" smtClean="0"/>
              <a:t>connected</a:t>
            </a:r>
            <a:r>
              <a:rPr lang="it-IT" sz="1400" b="1" dirty="0" smtClean="0"/>
              <a:t> to the </a:t>
            </a:r>
            <a:r>
              <a:rPr lang="it-IT" sz="1400" b="1" dirty="0" err="1" smtClean="0"/>
              <a:t>grid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11206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423" y="4250671"/>
            <a:ext cx="8631936" cy="1200329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"</a:t>
            </a:r>
            <a:r>
              <a:rPr lang="en-US" sz="3600" i="1" dirty="0" err="1"/>
              <a:t>Spinoso</a:t>
            </a:r>
            <a:r>
              <a:rPr lang="en-US" sz="3600" i="1" dirty="0"/>
              <a:t> </a:t>
            </a:r>
            <a:r>
              <a:rPr lang="en-US" sz="3600" i="1" dirty="0" err="1"/>
              <a:t>sardo</a:t>
            </a:r>
            <a:r>
              <a:rPr lang="en-US" sz="3600" dirty="0"/>
              <a:t>" globe artichoke: process and product innovation</a:t>
            </a:r>
            <a:endParaRPr lang="it-IT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32423" y="1545289"/>
            <a:ext cx="8631936" cy="1754326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Luigi </a:t>
            </a:r>
            <a:r>
              <a:rPr lang="it-IT" dirty="0" smtClean="0"/>
              <a:t>Ledda</a:t>
            </a:r>
          </a:p>
          <a:p>
            <a:endParaRPr lang="it-IT" sz="2000" dirty="0" smtClean="0"/>
          </a:p>
          <a:p>
            <a:r>
              <a:rPr lang="it-IT" sz="2000" dirty="0" err="1" smtClean="0"/>
              <a:t>Department</a:t>
            </a:r>
            <a:r>
              <a:rPr lang="it-IT" sz="2000" dirty="0" smtClean="0"/>
              <a:t> of Agriculture</a:t>
            </a:r>
          </a:p>
          <a:p>
            <a:endParaRPr lang="it-IT" sz="2000" dirty="0" smtClean="0"/>
          </a:p>
          <a:p>
            <a:r>
              <a:rPr lang="it-IT" sz="2000" dirty="0" err="1" smtClean="0"/>
              <a:t>University</a:t>
            </a:r>
            <a:r>
              <a:rPr lang="it-IT" sz="2000" dirty="0" smtClean="0"/>
              <a:t> </a:t>
            </a:r>
            <a:r>
              <a:rPr lang="it-IT" sz="2000" dirty="0"/>
              <a:t>of Sassari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7562" y="3642659"/>
            <a:ext cx="2941657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3600" b="1">
                <a:solidFill>
                  <a:srgbClr val="0D7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1800" u="sng" dirty="0" smtClean="0">
                <a:solidFill>
                  <a:srgbClr val="002060"/>
                </a:solidFill>
                <a:effectLst/>
              </a:rPr>
              <a:t>lledda@uniss.it</a:t>
            </a:r>
            <a:endParaRPr lang="it-IT" sz="1600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5111496" y="6365495"/>
            <a:ext cx="4032504" cy="365125"/>
          </a:xfrm>
        </p:spPr>
        <p:txBody>
          <a:bodyPr/>
          <a:lstStyle/>
          <a:p>
            <a:r>
              <a:rPr lang="it-IT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URI</a:t>
            </a:r>
            <a:r>
              <a:rPr lang="it-IT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it-IT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March </a:t>
            </a:r>
            <a:r>
              <a:rPr lang="it-IT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11</a:t>
            </a:r>
            <a:r>
              <a:rPr lang="it-IT" sz="20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th</a:t>
            </a:r>
            <a:r>
              <a:rPr lang="it-IT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, </a:t>
            </a:r>
            <a:r>
              <a:rPr lang="it-IT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2016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0" y="437557"/>
            <a:ext cx="2400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27911" t="24109" r="28001" b="30854"/>
          <a:stretch/>
        </p:blipFill>
        <p:spPr>
          <a:xfrm>
            <a:off x="347341" y="1598920"/>
            <a:ext cx="3957118" cy="2846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16957" y="4823602"/>
            <a:ext cx="8783235" cy="1477328"/>
          </a:xfrm>
          <a:prstGeom prst="rect">
            <a:avLst/>
          </a:prstGeom>
          <a:solidFill>
            <a:srgbClr val="EEF4F9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LACK OF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INNOVATION THAT ALLOWS 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TECHNOLOGICAL, AGRONOMIC </a:t>
            </a: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COMMERCIAL MODERNIZATION</a:t>
            </a:r>
            <a:endParaRPr lang="it-IT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8397" y="1052814"/>
            <a:ext cx="4484261" cy="3416320"/>
          </a:xfrm>
          <a:prstGeom prst="rect">
            <a:avLst/>
          </a:prstGeom>
          <a:solidFill>
            <a:srgbClr val="D6E6F4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and non-EU rivals most competitive than Sardinian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farmers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on productive sector organization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commercial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of </a:t>
            </a:r>
            <a:r>
              <a:rPr lang="it-I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on artichoke cropping system</a:t>
            </a:r>
            <a:endParaRPr lang="it-IT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996" y="915646"/>
            <a:ext cx="384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FALL OF PROFITABILITY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18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553" y="264251"/>
            <a:ext cx="8417688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2400" dirty="0"/>
              <a:t>CULTIVATION OF ARTICHOKE: </a:t>
            </a:r>
            <a:r>
              <a:rPr lang="it-IT" sz="2400" dirty="0" smtClean="0"/>
              <a:t>Actual Issues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736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2631" y="2540873"/>
            <a:ext cx="85896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LEGISLATION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igher qualitative standards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incentives of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friendly products and with geographical indication, encouragement of international commercial relations for a greater competitiveness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4208843" y="4428841"/>
            <a:ext cx="4572000" cy="1384995"/>
          </a:xfrm>
          <a:prstGeom prst="rect">
            <a:avLst/>
          </a:prstGeom>
          <a:solidFill>
            <a:srgbClr val="D6E6F4"/>
          </a:solidFill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GDO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contractual rules and new qualitative standards of product and service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731" y="1083489"/>
            <a:ext cx="4572000" cy="1077218"/>
          </a:xfrm>
          <a:prstGeom prst="rect">
            <a:avLst/>
          </a:prstGeom>
          <a:solidFill>
            <a:srgbClr val="D6E6F4"/>
          </a:solidFill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CONSUMERS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 towards quality, nutritional and health of food products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55" y="4401102"/>
            <a:ext cx="2978578" cy="1987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3617" t="40261"/>
          <a:stretch/>
        </p:blipFill>
        <p:spPr>
          <a:xfrm>
            <a:off x="5836642" y="1083489"/>
            <a:ext cx="2944201" cy="1727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18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731" y="281971"/>
            <a:ext cx="8860535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it-IT" sz="2400" dirty="0"/>
              <a:t>CULTIVATION OF ARTICHOKE: </a:t>
            </a:r>
            <a:r>
              <a:rPr lang="it-IT" sz="2000" dirty="0"/>
              <a:t>changes in competitive scenarios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0431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859" y="910796"/>
            <a:ext cx="8499984" cy="1050993"/>
          </a:xfrm>
          <a:prstGeom prst="rect">
            <a:avLst/>
          </a:prstGeom>
          <a:solidFill>
            <a:srgbClr val="EEF4F9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Artichoke: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Sardinian agriculture sector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social and economic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endParaRPr lang="it-IT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0857" y="2072692"/>
            <a:ext cx="8499986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SCIENTIFIC RESEARCH FOR INNOVATION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5" y="4068310"/>
            <a:ext cx="3111567" cy="2010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4"/>
          <p:cNvSpPr/>
          <p:nvPr/>
        </p:nvSpPr>
        <p:spPr>
          <a:xfrm>
            <a:off x="280858" y="2706816"/>
            <a:ext cx="8499985" cy="1015663"/>
          </a:xfrm>
          <a:prstGeom prst="rect">
            <a:avLst/>
          </a:prstGeom>
          <a:solidFill>
            <a:srgbClr val="EEF4F9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OF ADAPTATION TO NEW CONDITIONS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MODERNIZATION OF PRODUCTION SYSTEM</a:t>
            </a:r>
            <a:endParaRPr lang="it-IT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09" y="3870973"/>
            <a:ext cx="4393690" cy="2374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20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731" y="281971"/>
            <a:ext cx="8860535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it-IT" sz="2400" dirty="0"/>
              <a:t>CULTIVATION OF ARTICHOKE: </a:t>
            </a:r>
            <a:r>
              <a:rPr lang="it-IT" sz="2000" dirty="0"/>
              <a:t>changes in competitive scenarios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967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7" y="677769"/>
            <a:ext cx="1603089" cy="163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04288" y="671309"/>
            <a:ext cx="6421137" cy="1860316"/>
          </a:xfrm>
          <a:prstGeom prst="rect">
            <a:avLst/>
          </a:prstGeom>
          <a:solidFill>
            <a:srgbClr val="002060"/>
          </a:solidFill>
          <a:ln w="12700">
            <a:solidFill>
              <a:srgbClr val="54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Agricolture</a:t>
            </a:r>
          </a:p>
          <a:p>
            <a:pPr algn="ctr"/>
            <a:endParaRPr lang="it-IT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Section of Agronomy,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Herbaceous Crops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Genetic</a:t>
            </a:r>
          </a:p>
          <a:p>
            <a:pPr algn="ctr"/>
            <a:endParaRPr lang="it-IT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Sassari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8" t="21280" r="30083" b="23830"/>
          <a:stretch>
            <a:fillRect/>
          </a:stretch>
        </p:blipFill>
        <p:spPr bwMode="auto">
          <a:xfrm>
            <a:off x="822060" y="4481769"/>
            <a:ext cx="2436929" cy="17442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21284" r="20615" b="28407"/>
          <a:stretch>
            <a:fillRect/>
          </a:stretch>
        </p:blipFill>
        <p:spPr bwMode="auto">
          <a:xfrm>
            <a:off x="307737" y="2726554"/>
            <a:ext cx="3465576" cy="15937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76" y="2788449"/>
            <a:ext cx="4698227" cy="3480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4"/>
          <p:cNvSpPr txBox="1"/>
          <p:nvPr/>
        </p:nvSpPr>
        <p:spPr>
          <a:xfrm>
            <a:off x="307737" y="118639"/>
            <a:ext cx="8417688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SCIENTIFIC RESEARCH</a:t>
            </a:r>
            <a:r>
              <a:rPr lang="it-IT" dirty="0" smtClean="0"/>
              <a:t>, </a:t>
            </a:r>
            <a:r>
              <a:rPr lang="it-IT" dirty="0"/>
              <a:t>UNISS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20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155" y="907941"/>
            <a:ext cx="5019550" cy="39195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5856" y="1126142"/>
            <a:ext cx="342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Coding of the artichoke BBCH scale for detailed description of the main phenological events, through the identification of main and secondary growth stages</a:t>
            </a: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87040" y="37219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  <p:sp>
        <p:nvSpPr>
          <p:cNvPr id="18" name="Rectangle 17"/>
          <p:cNvSpPr/>
          <p:nvPr/>
        </p:nvSpPr>
        <p:spPr>
          <a:xfrm>
            <a:off x="363155" y="5210166"/>
            <a:ext cx="6393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phenological stages of growth are specific to the species. Instead, the timing of phenological stage vary in function of cultivars and transplantation date.</a:t>
            </a: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it-IT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93" y="2962849"/>
            <a:ext cx="2995750" cy="2219413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307737" y="118639"/>
            <a:ext cx="8757886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SCIENTIFIC RESEARCH</a:t>
            </a:r>
            <a:r>
              <a:rPr lang="it-IT" dirty="0" smtClean="0"/>
              <a:t>, UNISS </a:t>
            </a:r>
            <a:r>
              <a:rPr lang="it-IT" dirty="0" err="1" smtClean="0"/>
              <a:t>projects</a:t>
            </a:r>
            <a:r>
              <a:rPr lang="it-IT" dirty="0" smtClean="0"/>
              <a:t> and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20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9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557756"/>
              </p:ext>
            </p:extLst>
          </p:nvPr>
        </p:nvGraphicFramePr>
        <p:xfrm>
          <a:off x="363155" y="3768644"/>
          <a:ext cx="8417688" cy="275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596"/>
                <a:gridCol w="2178157"/>
                <a:gridCol w="2500847"/>
                <a:gridCol w="2578088"/>
              </a:tblGrid>
              <a:tr h="1015065">
                <a:tc>
                  <a:txBody>
                    <a:bodyPr/>
                    <a:lstStyle/>
                    <a:p>
                      <a:pPr algn="ctr"/>
                      <a:endParaRPr lang="it-IT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 REMOVAL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it-IT" sz="1400" b="0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A.A .V.V.)</a:t>
                      </a:r>
                    </a:p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 ha</a:t>
                      </a:r>
                      <a:r>
                        <a:rPr lang="it-IT" sz="1400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</a:t>
                      </a:r>
                    </a:p>
                    <a:p>
                      <a:pPr algn="ctr"/>
                      <a:r>
                        <a:rPr lang="it-IT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 REMOVAL</a:t>
                      </a:r>
                    </a:p>
                    <a:p>
                      <a:pPr algn="ctr"/>
                      <a:r>
                        <a:rPr lang="it-IT" sz="1400" b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it-IT" sz="1400" b="0" i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Ledda e Piras, 2012)</a:t>
                      </a:r>
                    </a:p>
                    <a:p>
                      <a:pPr algn="ctr"/>
                      <a:r>
                        <a:rPr lang="it-IT" sz="1400" b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 ha</a:t>
                      </a:r>
                      <a:r>
                        <a:rPr lang="it-IT" sz="1400" b="0" baseline="300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97F4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CONVENTIONAL FERTILIZATION</a:t>
                      </a:r>
                    </a:p>
                    <a:p>
                      <a:pPr algn="ctr"/>
                      <a:r>
                        <a:rPr lang="it-IT" sz="1400" b="0" dirty="0" smtClean="0">
                          <a:solidFill>
                            <a:srgbClr val="97F4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 ha</a:t>
                      </a:r>
                      <a:r>
                        <a:rPr lang="it-IT" sz="1400" b="0" baseline="30000" dirty="0" smtClean="0">
                          <a:solidFill>
                            <a:srgbClr val="97F4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1400" b="0" dirty="0" smtClean="0">
                        <a:solidFill>
                          <a:srgbClr val="97F40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it-IT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508143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250-300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120-150</a:t>
                      </a:r>
                      <a:endParaRPr lang="it-IT" sz="18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97F4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300-400</a:t>
                      </a:r>
                      <a:endParaRPr lang="it-IT" sz="1800" b="1" dirty="0">
                        <a:solidFill>
                          <a:srgbClr val="97F40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508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it-IT" sz="1600" b="1" baseline="-25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it-IT" sz="1600" b="1" baseline="-25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80-100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20-30</a:t>
                      </a:r>
                      <a:endParaRPr lang="it-IT" sz="18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97F4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100-150</a:t>
                      </a:r>
                      <a:endParaRPr lang="it-IT" sz="1800" b="1" dirty="0">
                        <a:solidFill>
                          <a:srgbClr val="97F40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508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it-IT" sz="1600" b="1" baseline="-25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350-400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110-220</a:t>
                      </a:r>
                      <a:endParaRPr lang="it-IT" sz="18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97F4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400-450</a:t>
                      </a:r>
                      <a:endParaRPr lang="it-IT" sz="1800" b="1" dirty="0">
                        <a:solidFill>
                          <a:srgbClr val="97F40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1262" t="3210" r="51539" b="5531"/>
          <a:stretch/>
        </p:blipFill>
        <p:spPr>
          <a:xfrm>
            <a:off x="2558600" y="1535203"/>
            <a:ext cx="3047262" cy="212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50212" t="3335" r="1200" b="3628"/>
          <a:stretch/>
        </p:blipFill>
        <p:spPr>
          <a:xfrm>
            <a:off x="5703895" y="1515280"/>
            <a:ext cx="3076947" cy="21234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7737" y="1153656"/>
            <a:ext cx="838562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assimilation of the mineral elements follows the trend of 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biomass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also 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affected</a:t>
            </a:r>
          </a:p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climate, cultivar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soil</a:t>
            </a:r>
          </a:p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crop </a:t>
            </a:r>
            <a:endParaRPr lang="en-US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it-IT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329" y="621138"/>
            <a:ext cx="4848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fr-F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e K 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ASSIMILATION CURVES 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20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307737" y="118639"/>
            <a:ext cx="8473106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SCIENTIFIC RESEARCH</a:t>
            </a:r>
            <a:r>
              <a:rPr lang="it-IT" dirty="0" smtClean="0"/>
              <a:t>, </a:t>
            </a:r>
            <a:r>
              <a:rPr lang="it-IT" dirty="0"/>
              <a:t>UNISS </a:t>
            </a:r>
            <a:r>
              <a:rPr lang="it-IT" dirty="0" err="1"/>
              <a:t>projects</a:t>
            </a:r>
            <a:r>
              <a:rPr lang="it-IT" dirty="0"/>
              <a:t> and </a:t>
            </a:r>
            <a:r>
              <a:rPr lang="it-IT" dirty="0" err="1"/>
              <a:t>results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84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172354"/>
              </p:ext>
            </p:extLst>
          </p:nvPr>
        </p:nvGraphicFramePr>
        <p:xfrm>
          <a:off x="97277" y="2939341"/>
          <a:ext cx="8879008" cy="1621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684"/>
                <a:gridCol w="1640894"/>
                <a:gridCol w="1755648"/>
                <a:gridCol w="1883664"/>
                <a:gridCol w="1917118"/>
              </a:tblGrid>
              <a:tr h="28829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r>
                        <a:rPr lang="it-IT" sz="1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II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82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Sprinkler Irrigation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Drip irrigation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Sprinkler Irrigation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Drip irrigation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CABRAS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 </a:t>
                      </a:r>
                      <a:r>
                        <a:rPr lang="it-IT" sz="1600" b="1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it-IT" sz="1600" b="1" dirty="0">
                        <a:solidFill>
                          <a:srgbClr val="FF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17780" marB="1778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OTTAVA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17780" marB="1778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2270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it-IT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17780" marB="1778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7277" y="6319128"/>
            <a:ext cx="5334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Percentage of heads atrophic on total harvested</a:t>
            </a:r>
            <a:endParaRPr lang="it-IT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10156"/>
              </p:ext>
            </p:extLst>
          </p:nvPr>
        </p:nvGraphicFramePr>
        <p:xfrm>
          <a:off x="97277" y="4870012"/>
          <a:ext cx="8879008" cy="1439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4769"/>
                <a:gridCol w="1646168"/>
                <a:gridCol w="1647944"/>
                <a:gridCol w="1940952"/>
                <a:gridCol w="1939175"/>
              </a:tblGrid>
              <a:tr h="286812"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head order</a:t>
                      </a:r>
                      <a:endParaRPr lang="it-IT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N1 </a:t>
                      </a:r>
                      <a:r>
                        <a:rPr lang="it-IT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 kg ha</a:t>
                      </a:r>
                      <a:r>
                        <a:rPr lang="it-IT" sz="135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it-IT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N2 </a:t>
                      </a:r>
                      <a:r>
                        <a:rPr lang="it-IT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kg ha</a:t>
                      </a:r>
                      <a:r>
                        <a:rPr lang="it-IT" sz="135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it-IT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N3 </a:t>
                      </a:r>
                      <a:r>
                        <a:rPr lang="it-IT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 kg ha</a:t>
                      </a:r>
                      <a:r>
                        <a:rPr lang="it-IT" sz="135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it-IT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Average</a:t>
                      </a:r>
                      <a:endParaRPr lang="it-IT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6,6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6,9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7,4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7,0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4,6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4,7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5,2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4,8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3,6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3,7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4,1 </a:t>
                      </a:r>
                      <a:r>
                        <a:rPr lang="it-IT" sz="1600" b="1" kern="1200" dirty="0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Average</a:t>
                      </a:r>
                      <a:endParaRPr lang="it-IT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4,9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2599705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the influence of temperature on atrophy of head artichoke </a:t>
            </a:r>
            <a:endParaRPr lang="it-IT" alt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454974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the influence of crop nutrition on atrophy of head artichoke 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254"/>
          <a:stretch/>
        </p:blipFill>
        <p:spPr>
          <a:xfrm>
            <a:off x="2257266" y="616318"/>
            <a:ext cx="4629468" cy="2091109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0" cy="365125"/>
          </a:xfrm>
        </p:spPr>
        <p:txBody>
          <a:bodyPr/>
          <a:lstStyle/>
          <a:p>
            <a:pPr algn="l"/>
            <a:r>
              <a:rPr 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Luigi Ledda, Department of Agricolture, University of Sassari                     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     </a:t>
            </a:r>
            <a:r>
              <a:rPr lang="it-IT" dirty="0" smtClean="0">
                <a:solidFill>
                  <a:srgbClr val="002060"/>
                </a:solidFill>
              </a:rPr>
              <a:t>March </a:t>
            </a:r>
            <a:r>
              <a:rPr lang="it-IT" dirty="0" smtClean="0">
                <a:solidFill>
                  <a:srgbClr val="002060"/>
                </a:solidFill>
              </a:rPr>
              <a:t>11</a:t>
            </a:r>
            <a:r>
              <a:rPr lang="it-IT" sz="2000" dirty="0" smtClean="0">
                <a:solidFill>
                  <a:srgbClr val="002060"/>
                </a:solidFill>
              </a:rPr>
              <a:t>th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2016</a:t>
            </a: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300228" y="102010"/>
            <a:ext cx="8473106" cy="461665"/>
          </a:xfrm>
          <a:prstGeom prst="rect">
            <a:avLst/>
          </a:prstGeom>
          <a:solidFill>
            <a:srgbClr val="EEF4F9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SCIENTIFIC RESEARCH</a:t>
            </a:r>
            <a:r>
              <a:rPr lang="it-IT" dirty="0" smtClean="0"/>
              <a:t>, </a:t>
            </a:r>
            <a:r>
              <a:rPr lang="it-IT" dirty="0"/>
              <a:t>UNISS </a:t>
            </a:r>
            <a:r>
              <a:rPr lang="it-IT" dirty="0" err="1"/>
              <a:t>projects</a:t>
            </a:r>
            <a:r>
              <a:rPr lang="it-IT" dirty="0"/>
              <a:t> and </a:t>
            </a:r>
            <a:r>
              <a:rPr lang="it-IT" dirty="0" err="1"/>
              <a:t>results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9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1245</Words>
  <Application>Microsoft Office PowerPoint</Application>
  <PresentationFormat>Presentazione su schermo (4:3)</PresentationFormat>
  <Paragraphs>277</Paragraphs>
  <Slides>21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Gabriola</vt:lpstr>
      <vt:lpstr>Helvetica</vt:lpstr>
      <vt:lpstr>Helvetica-Bold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Ester Spissu</dc:creator>
  <cp:lastModifiedBy>Luigi</cp:lastModifiedBy>
  <cp:revision>159</cp:revision>
  <cp:lastPrinted>2016-03-11T07:38:11Z</cp:lastPrinted>
  <dcterms:created xsi:type="dcterms:W3CDTF">2016-03-01T10:39:58Z</dcterms:created>
  <dcterms:modified xsi:type="dcterms:W3CDTF">2016-03-11T07:54:00Z</dcterms:modified>
</cp:coreProperties>
</file>