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8" r:id="rId4"/>
    <p:sldId id="264" r:id="rId5"/>
    <p:sldId id="265" r:id="rId6"/>
    <p:sldId id="259" r:id="rId7"/>
    <p:sldId id="260" r:id="rId8"/>
    <p:sldId id="261" r:id="rId9"/>
    <p:sldId id="262" r:id="rId10"/>
    <p:sldId id="263" r:id="rId11"/>
    <p:sldId id="266" r:id="rId12"/>
    <p:sldId id="267" r:id="rId13"/>
    <p:sldId id="268" r:id="rId14"/>
    <p:sldId id="269" r:id="rId15"/>
    <p:sldId id="270" r:id="rId16"/>
    <p:sldId id="271" r:id="rId17"/>
    <p:sldId id="272" r:id="rId18"/>
    <p:sldId id="273" r:id="rId19"/>
    <p:sldId id="274" r:id="rId20"/>
    <p:sldId id="278" r:id="rId21"/>
    <p:sldId id="277" r:id="rId22"/>
    <p:sldId id="275" r:id="rId23"/>
    <p:sldId id="276" r:id="rId24"/>
    <p:sldId id="279"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123A8E-F5AC-4ED4-B951-2AFCAE64377F}" type="doc">
      <dgm:prSet loTypeId="urn:microsoft.com/office/officeart/2005/8/layout/hierarchy6" loCatId="hierarchy" qsTypeId="urn:microsoft.com/office/officeart/2005/8/quickstyle/3d1" qsCatId="3D" csTypeId="urn:microsoft.com/office/officeart/2005/8/colors/accent2_5" csCatId="accent2" phldr="1"/>
      <dgm:spPr/>
      <dgm:t>
        <a:bodyPr/>
        <a:lstStyle/>
        <a:p>
          <a:endParaRPr lang="en-GB"/>
        </a:p>
      </dgm:t>
    </dgm:pt>
    <dgm:pt modelId="{8461ACD9-6DC1-496E-B69E-6BD9441DC131}">
      <dgm:prSet phldrT="[Text]" custT="1"/>
      <dgm:spPr/>
      <dgm:t>
        <a:bodyPr/>
        <a:lstStyle/>
        <a:p>
          <a:r>
            <a:rPr kumimoji="0" lang="en-GB" sz="4000" b="1" kern="1200" dirty="0" smtClean="0">
              <a:solidFill>
                <a:schemeClr val="bg1"/>
              </a:solidFill>
              <a:latin typeface="Arial" charset="0"/>
              <a:ea typeface="+mj-ea"/>
              <a:cs typeface="Arial" charset="0"/>
            </a:rPr>
            <a:t>CAP</a:t>
          </a:r>
          <a:endParaRPr kumimoji="0" lang="en-GB" sz="4000" b="1" kern="1200" dirty="0" smtClean="0">
            <a:solidFill>
              <a:schemeClr val="bg1"/>
            </a:solidFill>
            <a:latin typeface="Arial" charset="0"/>
            <a:ea typeface="+mj-ea"/>
            <a:cs typeface="Arial" charset="0"/>
          </a:endParaRPr>
        </a:p>
      </dgm:t>
    </dgm:pt>
    <dgm:pt modelId="{468236EE-0233-4A76-A3D2-7F76C2D2D1A9}" type="parTrans" cxnId="{AA3FAEE0-E259-40A1-8377-B5EF09CBEED9}">
      <dgm:prSet/>
      <dgm:spPr/>
      <dgm:t>
        <a:bodyPr/>
        <a:lstStyle/>
        <a:p>
          <a:endParaRPr lang="en-GB"/>
        </a:p>
      </dgm:t>
    </dgm:pt>
    <dgm:pt modelId="{70CA24C2-4D61-46CB-AB8C-E6383F9616FF}" type="sibTrans" cxnId="{AA3FAEE0-E259-40A1-8377-B5EF09CBEED9}">
      <dgm:prSet/>
      <dgm:spPr/>
      <dgm:t>
        <a:bodyPr/>
        <a:lstStyle/>
        <a:p>
          <a:endParaRPr lang="en-GB"/>
        </a:p>
      </dgm:t>
    </dgm:pt>
    <dgm:pt modelId="{A4C70A51-EC17-4E46-A32D-01721747968D}">
      <dgm:prSet phldrT="[Text]" custT="1"/>
      <dgm:spPr/>
      <dgm:t>
        <a:bodyPr/>
        <a:lstStyle/>
        <a:p>
          <a:r>
            <a:rPr kumimoji="0" lang="en-GB" sz="2500" b="1" kern="1200" dirty="0" smtClean="0">
              <a:solidFill>
                <a:schemeClr val="bg1"/>
              </a:solidFill>
              <a:latin typeface="Arial" charset="0"/>
              <a:ea typeface="+mj-ea"/>
              <a:cs typeface="Arial" charset="0"/>
            </a:rPr>
            <a:t>Food</a:t>
          </a:r>
        </a:p>
      </dgm:t>
    </dgm:pt>
    <dgm:pt modelId="{C414D0EE-0708-43CE-94FB-7B6E1D1FDFE4}" type="parTrans" cxnId="{AA96ECB4-4EE4-4900-A99D-823408266AA7}">
      <dgm:prSet/>
      <dgm:spPr/>
      <dgm:t>
        <a:bodyPr/>
        <a:lstStyle/>
        <a:p>
          <a:endParaRPr lang="en-GB"/>
        </a:p>
      </dgm:t>
    </dgm:pt>
    <dgm:pt modelId="{A725F948-7499-4E17-9C6C-1127BAAB5B0A}" type="sibTrans" cxnId="{AA96ECB4-4EE4-4900-A99D-823408266AA7}">
      <dgm:prSet/>
      <dgm:spPr/>
      <dgm:t>
        <a:bodyPr/>
        <a:lstStyle/>
        <a:p>
          <a:endParaRPr lang="en-GB"/>
        </a:p>
      </dgm:t>
    </dgm:pt>
    <dgm:pt modelId="{DEBE3422-836D-410E-A72C-4F3AF9F8C629}">
      <dgm:prSet phldrT="[Text]" custT="1"/>
      <dgm:spPr/>
      <dgm:t>
        <a:bodyPr/>
        <a:lstStyle/>
        <a:p>
          <a:r>
            <a:rPr kumimoji="0" lang="en-GB" sz="2500" b="1" kern="1200" dirty="0" smtClean="0">
              <a:solidFill>
                <a:schemeClr val="bg1"/>
              </a:solidFill>
              <a:latin typeface="Arial" charset="0"/>
              <a:ea typeface="+mj-ea"/>
              <a:cs typeface="Arial" charset="0"/>
            </a:rPr>
            <a:t>Environment</a:t>
          </a:r>
        </a:p>
      </dgm:t>
    </dgm:pt>
    <dgm:pt modelId="{D571F107-475A-411C-95F6-C1C17F213951}" type="parTrans" cxnId="{ADCCBC74-E41A-498D-8DFD-A3BA12D84636}">
      <dgm:prSet/>
      <dgm:spPr/>
      <dgm:t>
        <a:bodyPr/>
        <a:lstStyle/>
        <a:p>
          <a:endParaRPr lang="en-GB"/>
        </a:p>
      </dgm:t>
    </dgm:pt>
    <dgm:pt modelId="{82F54AB4-B3E9-4507-9618-27957BA957DB}" type="sibTrans" cxnId="{ADCCBC74-E41A-498D-8DFD-A3BA12D84636}">
      <dgm:prSet/>
      <dgm:spPr/>
      <dgm:t>
        <a:bodyPr/>
        <a:lstStyle/>
        <a:p>
          <a:endParaRPr lang="en-GB"/>
        </a:p>
      </dgm:t>
    </dgm:pt>
    <dgm:pt modelId="{70DFF25D-94A5-4655-84EB-C50C64170A23}">
      <dgm:prSet custT="1"/>
      <dgm:spPr/>
      <dgm:t>
        <a:bodyPr/>
        <a:lstStyle/>
        <a:p>
          <a:r>
            <a:rPr kumimoji="0" lang="en-GB" sz="2500" b="1" kern="1200" dirty="0" smtClean="0">
              <a:solidFill>
                <a:schemeClr val="bg1"/>
              </a:solidFill>
              <a:latin typeface="Arial" charset="0"/>
              <a:ea typeface="+mj-ea"/>
              <a:cs typeface="Arial" charset="0"/>
            </a:rPr>
            <a:t>Countryside</a:t>
          </a:r>
        </a:p>
      </dgm:t>
    </dgm:pt>
    <dgm:pt modelId="{1EB2F1F1-A639-4A95-95EF-09682AB1B29F}" type="parTrans" cxnId="{E74BD99F-C517-42DD-970E-C6B5D297AD31}">
      <dgm:prSet/>
      <dgm:spPr/>
      <dgm:t>
        <a:bodyPr/>
        <a:lstStyle/>
        <a:p>
          <a:endParaRPr lang="en-GB"/>
        </a:p>
      </dgm:t>
    </dgm:pt>
    <dgm:pt modelId="{D3A0DBB1-BCB5-456D-A29F-EBB8CC5554F2}" type="sibTrans" cxnId="{E74BD99F-C517-42DD-970E-C6B5D297AD31}">
      <dgm:prSet/>
      <dgm:spPr/>
      <dgm:t>
        <a:bodyPr/>
        <a:lstStyle/>
        <a:p>
          <a:endParaRPr lang="en-GB"/>
        </a:p>
      </dgm:t>
    </dgm:pt>
    <dgm:pt modelId="{C0D02F97-022C-4CE9-BE1E-A3B1E8F15520}" type="pres">
      <dgm:prSet presAssocID="{3A123A8E-F5AC-4ED4-B951-2AFCAE64377F}" presName="mainComposite" presStyleCnt="0">
        <dgm:presLayoutVars>
          <dgm:chPref val="1"/>
          <dgm:dir/>
          <dgm:animOne val="branch"/>
          <dgm:animLvl val="lvl"/>
          <dgm:resizeHandles val="exact"/>
        </dgm:presLayoutVars>
      </dgm:prSet>
      <dgm:spPr/>
    </dgm:pt>
    <dgm:pt modelId="{61770CDA-A26A-4E1D-A736-44FED1F28085}" type="pres">
      <dgm:prSet presAssocID="{3A123A8E-F5AC-4ED4-B951-2AFCAE64377F}" presName="hierFlow" presStyleCnt="0"/>
      <dgm:spPr/>
    </dgm:pt>
    <dgm:pt modelId="{DE717B5A-B69B-4587-A6BD-D23D2A052733}" type="pres">
      <dgm:prSet presAssocID="{3A123A8E-F5AC-4ED4-B951-2AFCAE64377F}" presName="hierChild1" presStyleCnt="0">
        <dgm:presLayoutVars>
          <dgm:chPref val="1"/>
          <dgm:animOne val="branch"/>
          <dgm:animLvl val="lvl"/>
        </dgm:presLayoutVars>
      </dgm:prSet>
      <dgm:spPr/>
    </dgm:pt>
    <dgm:pt modelId="{6EF4F082-4E60-499A-94A1-CDA9C8227D10}" type="pres">
      <dgm:prSet presAssocID="{8461ACD9-6DC1-496E-B69E-6BD9441DC131}" presName="Name14" presStyleCnt="0"/>
      <dgm:spPr/>
    </dgm:pt>
    <dgm:pt modelId="{7AD07000-6B67-4266-AF3E-D4DE8B6484EB}" type="pres">
      <dgm:prSet presAssocID="{8461ACD9-6DC1-496E-B69E-6BD9441DC131}" presName="level1Shape" presStyleLbl="node0" presStyleIdx="0" presStyleCnt="1">
        <dgm:presLayoutVars>
          <dgm:chPref val="3"/>
        </dgm:presLayoutVars>
      </dgm:prSet>
      <dgm:spPr/>
    </dgm:pt>
    <dgm:pt modelId="{A5E3BE66-2243-4431-B5F4-494133FEB0A8}" type="pres">
      <dgm:prSet presAssocID="{8461ACD9-6DC1-496E-B69E-6BD9441DC131}" presName="hierChild2" presStyleCnt="0"/>
      <dgm:spPr/>
    </dgm:pt>
    <dgm:pt modelId="{4A3FA6A2-963F-4109-9936-9BD8606600C9}" type="pres">
      <dgm:prSet presAssocID="{C414D0EE-0708-43CE-94FB-7B6E1D1FDFE4}" presName="Name19" presStyleLbl="parChTrans1D2" presStyleIdx="0" presStyleCnt="3"/>
      <dgm:spPr/>
    </dgm:pt>
    <dgm:pt modelId="{A7FCA210-BF84-4877-AFBC-9E104A19EDE0}" type="pres">
      <dgm:prSet presAssocID="{A4C70A51-EC17-4E46-A32D-01721747968D}" presName="Name21" presStyleCnt="0"/>
      <dgm:spPr/>
    </dgm:pt>
    <dgm:pt modelId="{21D7828A-238C-4417-8804-5C5A32FBC23F}" type="pres">
      <dgm:prSet presAssocID="{A4C70A51-EC17-4E46-A32D-01721747968D}" presName="level2Shape" presStyleLbl="node2" presStyleIdx="0" presStyleCnt="3" custLinFactNeighborX="172" custLinFactNeighborY="602"/>
      <dgm:spPr/>
    </dgm:pt>
    <dgm:pt modelId="{C6452A33-66D8-4FCB-856D-7D223786DC76}" type="pres">
      <dgm:prSet presAssocID="{A4C70A51-EC17-4E46-A32D-01721747968D}" presName="hierChild3" presStyleCnt="0"/>
      <dgm:spPr/>
    </dgm:pt>
    <dgm:pt modelId="{7AB9D953-F17D-4527-A6F3-415C760F62C8}" type="pres">
      <dgm:prSet presAssocID="{1EB2F1F1-A639-4A95-95EF-09682AB1B29F}" presName="Name19" presStyleLbl="parChTrans1D2" presStyleIdx="1" presStyleCnt="3"/>
      <dgm:spPr/>
    </dgm:pt>
    <dgm:pt modelId="{C8AFC79D-8FAA-4C8E-8E37-CA5DF1C4BA83}" type="pres">
      <dgm:prSet presAssocID="{70DFF25D-94A5-4655-84EB-C50C64170A23}" presName="Name21" presStyleCnt="0"/>
      <dgm:spPr/>
    </dgm:pt>
    <dgm:pt modelId="{B23225E9-2AF0-4966-B3F1-F3780D1C0F1D}" type="pres">
      <dgm:prSet presAssocID="{70DFF25D-94A5-4655-84EB-C50C64170A23}" presName="level2Shape" presStyleLbl="node2" presStyleIdx="1" presStyleCnt="3"/>
      <dgm:spPr/>
    </dgm:pt>
    <dgm:pt modelId="{D6FED627-8B39-49E5-8BC2-CC298914DDCC}" type="pres">
      <dgm:prSet presAssocID="{70DFF25D-94A5-4655-84EB-C50C64170A23}" presName="hierChild3" presStyleCnt="0"/>
      <dgm:spPr/>
    </dgm:pt>
    <dgm:pt modelId="{FA3A66F5-932E-4C1A-A85E-DEFDEB1EADDF}" type="pres">
      <dgm:prSet presAssocID="{D571F107-475A-411C-95F6-C1C17F213951}" presName="Name19" presStyleLbl="parChTrans1D2" presStyleIdx="2" presStyleCnt="3"/>
      <dgm:spPr/>
    </dgm:pt>
    <dgm:pt modelId="{C9347D27-69E0-4FF1-B66C-76519EE7ADCB}" type="pres">
      <dgm:prSet presAssocID="{DEBE3422-836D-410E-A72C-4F3AF9F8C629}" presName="Name21" presStyleCnt="0"/>
      <dgm:spPr/>
    </dgm:pt>
    <dgm:pt modelId="{FD3BBFF0-8DDF-4A45-B877-1D80EA302909}" type="pres">
      <dgm:prSet presAssocID="{DEBE3422-836D-410E-A72C-4F3AF9F8C629}" presName="level2Shape" presStyleLbl="node2" presStyleIdx="2" presStyleCnt="3"/>
      <dgm:spPr/>
    </dgm:pt>
    <dgm:pt modelId="{36033BB2-0F83-4800-9A7B-864DC1D097C7}" type="pres">
      <dgm:prSet presAssocID="{DEBE3422-836D-410E-A72C-4F3AF9F8C629}" presName="hierChild3" presStyleCnt="0"/>
      <dgm:spPr/>
    </dgm:pt>
    <dgm:pt modelId="{18A568FE-A4D1-4F11-82E6-2C78ED57B019}" type="pres">
      <dgm:prSet presAssocID="{3A123A8E-F5AC-4ED4-B951-2AFCAE64377F}" presName="bgShapesFlow" presStyleCnt="0"/>
      <dgm:spPr/>
    </dgm:pt>
  </dgm:ptLst>
  <dgm:cxnLst>
    <dgm:cxn modelId="{E74BD99F-C517-42DD-970E-C6B5D297AD31}" srcId="{8461ACD9-6DC1-496E-B69E-6BD9441DC131}" destId="{70DFF25D-94A5-4655-84EB-C50C64170A23}" srcOrd="1" destOrd="0" parTransId="{1EB2F1F1-A639-4A95-95EF-09682AB1B29F}" sibTransId="{D3A0DBB1-BCB5-456D-A29F-EBB8CC5554F2}"/>
    <dgm:cxn modelId="{AA96ECB4-4EE4-4900-A99D-823408266AA7}" srcId="{8461ACD9-6DC1-496E-B69E-6BD9441DC131}" destId="{A4C70A51-EC17-4E46-A32D-01721747968D}" srcOrd="0" destOrd="0" parTransId="{C414D0EE-0708-43CE-94FB-7B6E1D1FDFE4}" sibTransId="{A725F948-7499-4E17-9C6C-1127BAAB5B0A}"/>
    <dgm:cxn modelId="{3DEA1385-0AB5-4959-8368-D53A9A9E6CAB}" type="presOf" srcId="{1EB2F1F1-A639-4A95-95EF-09682AB1B29F}" destId="{7AB9D953-F17D-4527-A6F3-415C760F62C8}" srcOrd="0" destOrd="0" presId="urn:microsoft.com/office/officeart/2005/8/layout/hierarchy6"/>
    <dgm:cxn modelId="{688B16D7-26EB-41BC-B41B-912C2BFDB40C}" type="presOf" srcId="{DEBE3422-836D-410E-A72C-4F3AF9F8C629}" destId="{FD3BBFF0-8DDF-4A45-B877-1D80EA302909}" srcOrd="0" destOrd="0" presId="urn:microsoft.com/office/officeart/2005/8/layout/hierarchy6"/>
    <dgm:cxn modelId="{AA3FAEE0-E259-40A1-8377-B5EF09CBEED9}" srcId="{3A123A8E-F5AC-4ED4-B951-2AFCAE64377F}" destId="{8461ACD9-6DC1-496E-B69E-6BD9441DC131}" srcOrd="0" destOrd="0" parTransId="{468236EE-0233-4A76-A3D2-7F76C2D2D1A9}" sibTransId="{70CA24C2-4D61-46CB-AB8C-E6383F9616FF}"/>
    <dgm:cxn modelId="{9C9AE583-05CE-4CB4-BF12-F7CB35D30528}" type="presOf" srcId="{8461ACD9-6DC1-496E-B69E-6BD9441DC131}" destId="{7AD07000-6B67-4266-AF3E-D4DE8B6484EB}" srcOrd="0" destOrd="0" presId="urn:microsoft.com/office/officeart/2005/8/layout/hierarchy6"/>
    <dgm:cxn modelId="{8712D582-67F1-4B01-A992-4920DA12B26D}" type="presOf" srcId="{C414D0EE-0708-43CE-94FB-7B6E1D1FDFE4}" destId="{4A3FA6A2-963F-4109-9936-9BD8606600C9}" srcOrd="0" destOrd="0" presId="urn:microsoft.com/office/officeart/2005/8/layout/hierarchy6"/>
    <dgm:cxn modelId="{746BB16D-CB83-4E55-8107-8A5AFDFF62DA}" type="presOf" srcId="{3A123A8E-F5AC-4ED4-B951-2AFCAE64377F}" destId="{C0D02F97-022C-4CE9-BE1E-A3B1E8F15520}" srcOrd="0" destOrd="0" presId="urn:microsoft.com/office/officeart/2005/8/layout/hierarchy6"/>
    <dgm:cxn modelId="{6BD7F4BC-86EB-463D-85A6-4BB844033F6F}" type="presOf" srcId="{D571F107-475A-411C-95F6-C1C17F213951}" destId="{FA3A66F5-932E-4C1A-A85E-DEFDEB1EADDF}" srcOrd="0" destOrd="0" presId="urn:microsoft.com/office/officeart/2005/8/layout/hierarchy6"/>
    <dgm:cxn modelId="{BC8A0EF5-7D71-4868-87F8-B95DDC4E9BBF}" type="presOf" srcId="{70DFF25D-94A5-4655-84EB-C50C64170A23}" destId="{B23225E9-2AF0-4966-B3F1-F3780D1C0F1D}" srcOrd="0" destOrd="0" presId="urn:microsoft.com/office/officeart/2005/8/layout/hierarchy6"/>
    <dgm:cxn modelId="{4BA710FF-8922-4740-9AD3-5D1CB4F26EBB}" type="presOf" srcId="{A4C70A51-EC17-4E46-A32D-01721747968D}" destId="{21D7828A-238C-4417-8804-5C5A32FBC23F}" srcOrd="0" destOrd="0" presId="urn:microsoft.com/office/officeart/2005/8/layout/hierarchy6"/>
    <dgm:cxn modelId="{ADCCBC74-E41A-498D-8DFD-A3BA12D84636}" srcId="{8461ACD9-6DC1-496E-B69E-6BD9441DC131}" destId="{DEBE3422-836D-410E-A72C-4F3AF9F8C629}" srcOrd="2" destOrd="0" parTransId="{D571F107-475A-411C-95F6-C1C17F213951}" sibTransId="{82F54AB4-B3E9-4507-9618-27957BA957DB}"/>
    <dgm:cxn modelId="{C3C43F9C-3571-4385-91D8-CEF1EDE8B0CC}" type="presParOf" srcId="{C0D02F97-022C-4CE9-BE1E-A3B1E8F15520}" destId="{61770CDA-A26A-4E1D-A736-44FED1F28085}" srcOrd="0" destOrd="0" presId="urn:microsoft.com/office/officeart/2005/8/layout/hierarchy6"/>
    <dgm:cxn modelId="{8F9A556B-7F26-420F-BCB0-471AF82711DE}" type="presParOf" srcId="{61770CDA-A26A-4E1D-A736-44FED1F28085}" destId="{DE717B5A-B69B-4587-A6BD-D23D2A052733}" srcOrd="0" destOrd="0" presId="urn:microsoft.com/office/officeart/2005/8/layout/hierarchy6"/>
    <dgm:cxn modelId="{FAFD26E9-8C1F-4439-AA77-0C37F72B0255}" type="presParOf" srcId="{DE717B5A-B69B-4587-A6BD-D23D2A052733}" destId="{6EF4F082-4E60-499A-94A1-CDA9C8227D10}" srcOrd="0" destOrd="0" presId="urn:microsoft.com/office/officeart/2005/8/layout/hierarchy6"/>
    <dgm:cxn modelId="{9ED10CC8-A7AA-4D92-8E9E-B7C7083586F2}" type="presParOf" srcId="{6EF4F082-4E60-499A-94A1-CDA9C8227D10}" destId="{7AD07000-6B67-4266-AF3E-D4DE8B6484EB}" srcOrd="0" destOrd="0" presId="urn:microsoft.com/office/officeart/2005/8/layout/hierarchy6"/>
    <dgm:cxn modelId="{373CD76D-4043-4FF9-A5E3-68F182319098}" type="presParOf" srcId="{6EF4F082-4E60-499A-94A1-CDA9C8227D10}" destId="{A5E3BE66-2243-4431-B5F4-494133FEB0A8}" srcOrd="1" destOrd="0" presId="urn:microsoft.com/office/officeart/2005/8/layout/hierarchy6"/>
    <dgm:cxn modelId="{CA187CFE-3734-4862-BA84-E356CFE3A09A}" type="presParOf" srcId="{A5E3BE66-2243-4431-B5F4-494133FEB0A8}" destId="{4A3FA6A2-963F-4109-9936-9BD8606600C9}" srcOrd="0" destOrd="0" presId="urn:microsoft.com/office/officeart/2005/8/layout/hierarchy6"/>
    <dgm:cxn modelId="{F02AB078-C10F-47BD-B4E8-731C2E27CA98}" type="presParOf" srcId="{A5E3BE66-2243-4431-B5F4-494133FEB0A8}" destId="{A7FCA210-BF84-4877-AFBC-9E104A19EDE0}" srcOrd="1" destOrd="0" presId="urn:microsoft.com/office/officeart/2005/8/layout/hierarchy6"/>
    <dgm:cxn modelId="{CB83CC8D-85AC-421E-80FA-C0204E54AF89}" type="presParOf" srcId="{A7FCA210-BF84-4877-AFBC-9E104A19EDE0}" destId="{21D7828A-238C-4417-8804-5C5A32FBC23F}" srcOrd="0" destOrd="0" presId="urn:microsoft.com/office/officeart/2005/8/layout/hierarchy6"/>
    <dgm:cxn modelId="{BEE721A8-13BF-4D06-AB53-11269218BA20}" type="presParOf" srcId="{A7FCA210-BF84-4877-AFBC-9E104A19EDE0}" destId="{C6452A33-66D8-4FCB-856D-7D223786DC76}" srcOrd="1" destOrd="0" presId="urn:microsoft.com/office/officeart/2005/8/layout/hierarchy6"/>
    <dgm:cxn modelId="{89298630-05FC-479C-BC0D-6736DC875F46}" type="presParOf" srcId="{A5E3BE66-2243-4431-B5F4-494133FEB0A8}" destId="{7AB9D953-F17D-4527-A6F3-415C760F62C8}" srcOrd="2" destOrd="0" presId="urn:microsoft.com/office/officeart/2005/8/layout/hierarchy6"/>
    <dgm:cxn modelId="{E00F639B-4B01-49B3-ACF6-952306C8E177}" type="presParOf" srcId="{A5E3BE66-2243-4431-B5F4-494133FEB0A8}" destId="{C8AFC79D-8FAA-4C8E-8E37-CA5DF1C4BA83}" srcOrd="3" destOrd="0" presId="urn:microsoft.com/office/officeart/2005/8/layout/hierarchy6"/>
    <dgm:cxn modelId="{9D9E389B-C9EC-4EB4-885F-4115705CD57C}" type="presParOf" srcId="{C8AFC79D-8FAA-4C8E-8E37-CA5DF1C4BA83}" destId="{B23225E9-2AF0-4966-B3F1-F3780D1C0F1D}" srcOrd="0" destOrd="0" presId="urn:microsoft.com/office/officeart/2005/8/layout/hierarchy6"/>
    <dgm:cxn modelId="{C5519225-FBA0-47E5-A6EA-00108F8F9891}" type="presParOf" srcId="{C8AFC79D-8FAA-4C8E-8E37-CA5DF1C4BA83}" destId="{D6FED627-8B39-49E5-8BC2-CC298914DDCC}" srcOrd="1" destOrd="0" presId="urn:microsoft.com/office/officeart/2005/8/layout/hierarchy6"/>
    <dgm:cxn modelId="{C091ED5F-3375-479B-B177-4D44395B1D97}" type="presParOf" srcId="{A5E3BE66-2243-4431-B5F4-494133FEB0A8}" destId="{FA3A66F5-932E-4C1A-A85E-DEFDEB1EADDF}" srcOrd="4" destOrd="0" presId="urn:microsoft.com/office/officeart/2005/8/layout/hierarchy6"/>
    <dgm:cxn modelId="{0EA869DA-58EA-4A24-827A-CD4B18A821A9}" type="presParOf" srcId="{A5E3BE66-2243-4431-B5F4-494133FEB0A8}" destId="{C9347D27-69E0-4FF1-B66C-76519EE7ADCB}" srcOrd="5" destOrd="0" presId="urn:microsoft.com/office/officeart/2005/8/layout/hierarchy6"/>
    <dgm:cxn modelId="{774BC3DA-3EF3-4E06-A474-8BFD081C110E}" type="presParOf" srcId="{C9347D27-69E0-4FF1-B66C-76519EE7ADCB}" destId="{FD3BBFF0-8DDF-4A45-B877-1D80EA302909}" srcOrd="0" destOrd="0" presId="urn:microsoft.com/office/officeart/2005/8/layout/hierarchy6"/>
    <dgm:cxn modelId="{F0001B9E-822A-4112-8593-3B18D7317B65}" type="presParOf" srcId="{C9347D27-69E0-4FF1-B66C-76519EE7ADCB}" destId="{36033BB2-0F83-4800-9A7B-864DC1D097C7}" srcOrd="1" destOrd="0" presId="urn:microsoft.com/office/officeart/2005/8/layout/hierarchy6"/>
    <dgm:cxn modelId="{C5475855-E056-4A1D-817E-E9204C981326}" type="presParOf" srcId="{C0D02F97-022C-4CE9-BE1E-A3B1E8F15520}" destId="{18A568FE-A4D1-4F11-82E6-2C78ED57B019}" srcOrd="1" destOrd="0" presId="urn:microsoft.com/office/officeart/2005/8/layout/hierarchy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123A8E-F5AC-4ED4-B951-2AFCAE64377F}" type="doc">
      <dgm:prSet loTypeId="urn:microsoft.com/office/officeart/2005/8/layout/hierarchy6" loCatId="hierarchy" qsTypeId="urn:microsoft.com/office/officeart/2005/8/quickstyle/3d1" qsCatId="3D" csTypeId="urn:microsoft.com/office/officeart/2005/8/colors/accent2_5" csCatId="accent2" phldr="1"/>
      <dgm:spPr/>
      <dgm:t>
        <a:bodyPr/>
        <a:lstStyle/>
        <a:p>
          <a:endParaRPr lang="en-GB"/>
        </a:p>
      </dgm:t>
    </dgm:pt>
    <dgm:pt modelId="{8461ACD9-6DC1-496E-B69E-6BD9441DC131}">
      <dgm:prSet phldrT="[Text]" custT="1"/>
      <dgm:spPr/>
      <dgm:t>
        <a:bodyPr/>
        <a:lstStyle/>
        <a:p>
          <a:r>
            <a:rPr kumimoji="0" lang="en-GB" sz="2000" b="1" kern="1200" dirty="0" smtClean="0">
              <a:solidFill>
                <a:schemeClr val="bg1"/>
              </a:solidFill>
              <a:latin typeface="Arial" charset="0"/>
              <a:ea typeface="+mj-ea"/>
              <a:cs typeface="Arial" charset="0"/>
            </a:rPr>
            <a:t>Agricultural Policy</a:t>
          </a:r>
          <a:endParaRPr kumimoji="0" lang="en-GB" sz="2000" b="1" kern="1200" dirty="0" smtClean="0">
            <a:solidFill>
              <a:schemeClr val="bg1"/>
            </a:solidFill>
            <a:latin typeface="Arial" charset="0"/>
            <a:ea typeface="+mj-ea"/>
            <a:cs typeface="Arial" charset="0"/>
          </a:endParaRPr>
        </a:p>
      </dgm:t>
    </dgm:pt>
    <dgm:pt modelId="{468236EE-0233-4A76-A3D2-7F76C2D2D1A9}" type="parTrans" cxnId="{AA3FAEE0-E259-40A1-8377-B5EF09CBEED9}">
      <dgm:prSet/>
      <dgm:spPr/>
      <dgm:t>
        <a:bodyPr/>
        <a:lstStyle/>
        <a:p>
          <a:endParaRPr lang="en-GB"/>
        </a:p>
      </dgm:t>
    </dgm:pt>
    <dgm:pt modelId="{70CA24C2-4D61-46CB-AB8C-E6383F9616FF}" type="sibTrans" cxnId="{AA3FAEE0-E259-40A1-8377-B5EF09CBEED9}">
      <dgm:prSet/>
      <dgm:spPr/>
      <dgm:t>
        <a:bodyPr/>
        <a:lstStyle/>
        <a:p>
          <a:endParaRPr lang="en-GB"/>
        </a:p>
      </dgm:t>
    </dgm:pt>
    <dgm:pt modelId="{A4C70A51-EC17-4E46-A32D-01721747968D}">
      <dgm:prSet phldrT="[Text]" custT="1"/>
      <dgm:spPr/>
      <dgm:t>
        <a:bodyPr/>
        <a:lstStyle/>
        <a:p>
          <a:r>
            <a:rPr kumimoji="0" lang="en-GB" sz="2500" b="1" kern="1200" dirty="0" smtClean="0">
              <a:solidFill>
                <a:schemeClr val="bg1"/>
              </a:solidFill>
              <a:latin typeface="Arial" charset="0"/>
              <a:ea typeface="+mj-ea"/>
              <a:cs typeface="Arial" charset="0"/>
            </a:rPr>
            <a:t>Market Support</a:t>
          </a:r>
        </a:p>
      </dgm:t>
    </dgm:pt>
    <dgm:pt modelId="{C414D0EE-0708-43CE-94FB-7B6E1D1FDFE4}" type="parTrans" cxnId="{AA96ECB4-4EE4-4900-A99D-823408266AA7}">
      <dgm:prSet/>
      <dgm:spPr/>
      <dgm:t>
        <a:bodyPr/>
        <a:lstStyle/>
        <a:p>
          <a:endParaRPr lang="en-GB"/>
        </a:p>
      </dgm:t>
    </dgm:pt>
    <dgm:pt modelId="{A725F948-7499-4E17-9C6C-1127BAAB5B0A}" type="sibTrans" cxnId="{AA96ECB4-4EE4-4900-A99D-823408266AA7}">
      <dgm:prSet/>
      <dgm:spPr/>
      <dgm:t>
        <a:bodyPr/>
        <a:lstStyle/>
        <a:p>
          <a:endParaRPr lang="en-GB"/>
        </a:p>
      </dgm:t>
    </dgm:pt>
    <dgm:pt modelId="{DEBE3422-836D-410E-A72C-4F3AF9F8C629}">
      <dgm:prSet phldrT="[Text]" custT="1"/>
      <dgm:spPr/>
      <dgm:t>
        <a:bodyPr/>
        <a:lstStyle/>
        <a:p>
          <a:r>
            <a:rPr kumimoji="0" lang="en-GB" sz="2500" b="1" kern="1200" dirty="0" smtClean="0">
              <a:solidFill>
                <a:schemeClr val="bg1"/>
              </a:solidFill>
              <a:latin typeface="Arial" charset="0"/>
              <a:ea typeface="+mj-ea"/>
              <a:cs typeface="Arial" charset="0"/>
            </a:rPr>
            <a:t>Rural Development</a:t>
          </a:r>
        </a:p>
      </dgm:t>
    </dgm:pt>
    <dgm:pt modelId="{D571F107-475A-411C-95F6-C1C17F213951}" type="parTrans" cxnId="{ADCCBC74-E41A-498D-8DFD-A3BA12D84636}">
      <dgm:prSet/>
      <dgm:spPr/>
      <dgm:t>
        <a:bodyPr/>
        <a:lstStyle/>
        <a:p>
          <a:endParaRPr lang="en-GB"/>
        </a:p>
      </dgm:t>
    </dgm:pt>
    <dgm:pt modelId="{82F54AB4-B3E9-4507-9618-27957BA957DB}" type="sibTrans" cxnId="{ADCCBC74-E41A-498D-8DFD-A3BA12D84636}">
      <dgm:prSet/>
      <dgm:spPr/>
      <dgm:t>
        <a:bodyPr/>
        <a:lstStyle/>
        <a:p>
          <a:endParaRPr lang="en-GB"/>
        </a:p>
      </dgm:t>
    </dgm:pt>
    <dgm:pt modelId="{70DFF25D-94A5-4655-84EB-C50C64170A23}">
      <dgm:prSet custT="1"/>
      <dgm:spPr/>
      <dgm:t>
        <a:bodyPr/>
        <a:lstStyle/>
        <a:p>
          <a:r>
            <a:rPr kumimoji="0" lang="en-GB" sz="2500" b="1" kern="1200" dirty="0" smtClean="0">
              <a:solidFill>
                <a:schemeClr val="bg1"/>
              </a:solidFill>
              <a:latin typeface="Arial" charset="0"/>
              <a:ea typeface="+mj-ea"/>
              <a:cs typeface="Arial" charset="0"/>
            </a:rPr>
            <a:t>Income Support</a:t>
          </a:r>
        </a:p>
      </dgm:t>
    </dgm:pt>
    <dgm:pt modelId="{1EB2F1F1-A639-4A95-95EF-09682AB1B29F}" type="parTrans" cxnId="{E74BD99F-C517-42DD-970E-C6B5D297AD31}">
      <dgm:prSet/>
      <dgm:spPr/>
      <dgm:t>
        <a:bodyPr/>
        <a:lstStyle/>
        <a:p>
          <a:endParaRPr lang="en-GB"/>
        </a:p>
      </dgm:t>
    </dgm:pt>
    <dgm:pt modelId="{D3A0DBB1-BCB5-456D-A29F-EBB8CC5554F2}" type="sibTrans" cxnId="{E74BD99F-C517-42DD-970E-C6B5D297AD31}">
      <dgm:prSet/>
      <dgm:spPr/>
      <dgm:t>
        <a:bodyPr/>
        <a:lstStyle/>
        <a:p>
          <a:endParaRPr lang="en-GB"/>
        </a:p>
      </dgm:t>
    </dgm:pt>
    <dgm:pt modelId="{C0D02F97-022C-4CE9-BE1E-A3B1E8F15520}" type="pres">
      <dgm:prSet presAssocID="{3A123A8E-F5AC-4ED4-B951-2AFCAE64377F}" presName="mainComposite" presStyleCnt="0">
        <dgm:presLayoutVars>
          <dgm:chPref val="1"/>
          <dgm:dir/>
          <dgm:animOne val="branch"/>
          <dgm:animLvl val="lvl"/>
          <dgm:resizeHandles val="exact"/>
        </dgm:presLayoutVars>
      </dgm:prSet>
      <dgm:spPr/>
    </dgm:pt>
    <dgm:pt modelId="{61770CDA-A26A-4E1D-A736-44FED1F28085}" type="pres">
      <dgm:prSet presAssocID="{3A123A8E-F5AC-4ED4-B951-2AFCAE64377F}" presName="hierFlow" presStyleCnt="0"/>
      <dgm:spPr/>
    </dgm:pt>
    <dgm:pt modelId="{DE717B5A-B69B-4587-A6BD-D23D2A052733}" type="pres">
      <dgm:prSet presAssocID="{3A123A8E-F5AC-4ED4-B951-2AFCAE64377F}" presName="hierChild1" presStyleCnt="0">
        <dgm:presLayoutVars>
          <dgm:chPref val="1"/>
          <dgm:animOne val="branch"/>
          <dgm:animLvl val="lvl"/>
        </dgm:presLayoutVars>
      </dgm:prSet>
      <dgm:spPr/>
    </dgm:pt>
    <dgm:pt modelId="{6EF4F082-4E60-499A-94A1-CDA9C8227D10}" type="pres">
      <dgm:prSet presAssocID="{8461ACD9-6DC1-496E-B69E-6BD9441DC131}" presName="Name14" presStyleCnt="0"/>
      <dgm:spPr/>
    </dgm:pt>
    <dgm:pt modelId="{7AD07000-6B67-4266-AF3E-D4DE8B6484EB}" type="pres">
      <dgm:prSet presAssocID="{8461ACD9-6DC1-496E-B69E-6BD9441DC131}" presName="level1Shape" presStyleLbl="node0" presStyleIdx="0" presStyleCnt="1">
        <dgm:presLayoutVars>
          <dgm:chPref val="3"/>
        </dgm:presLayoutVars>
      </dgm:prSet>
      <dgm:spPr/>
    </dgm:pt>
    <dgm:pt modelId="{A5E3BE66-2243-4431-B5F4-494133FEB0A8}" type="pres">
      <dgm:prSet presAssocID="{8461ACD9-6DC1-496E-B69E-6BD9441DC131}" presName="hierChild2" presStyleCnt="0"/>
      <dgm:spPr/>
    </dgm:pt>
    <dgm:pt modelId="{4A3FA6A2-963F-4109-9936-9BD8606600C9}" type="pres">
      <dgm:prSet presAssocID="{C414D0EE-0708-43CE-94FB-7B6E1D1FDFE4}" presName="Name19" presStyleLbl="parChTrans1D2" presStyleIdx="0" presStyleCnt="3"/>
      <dgm:spPr/>
    </dgm:pt>
    <dgm:pt modelId="{A7FCA210-BF84-4877-AFBC-9E104A19EDE0}" type="pres">
      <dgm:prSet presAssocID="{A4C70A51-EC17-4E46-A32D-01721747968D}" presName="Name21" presStyleCnt="0"/>
      <dgm:spPr/>
    </dgm:pt>
    <dgm:pt modelId="{21D7828A-238C-4417-8804-5C5A32FBC23F}" type="pres">
      <dgm:prSet presAssocID="{A4C70A51-EC17-4E46-A32D-01721747968D}" presName="level2Shape" presStyleLbl="node2" presStyleIdx="0" presStyleCnt="3" custLinFactNeighborX="172" custLinFactNeighborY="602"/>
      <dgm:spPr/>
    </dgm:pt>
    <dgm:pt modelId="{C6452A33-66D8-4FCB-856D-7D223786DC76}" type="pres">
      <dgm:prSet presAssocID="{A4C70A51-EC17-4E46-A32D-01721747968D}" presName="hierChild3" presStyleCnt="0"/>
      <dgm:spPr/>
    </dgm:pt>
    <dgm:pt modelId="{7AB9D953-F17D-4527-A6F3-415C760F62C8}" type="pres">
      <dgm:prSet presAssocID="{1EB2F1F1-A639-4A95-95EF-09682AB1B29F}" presName="Name19" presStyleLbl="parChTrans1D2" presStyleIdx="1" presStyleCnt="3"/>
      <dgm:spPr/>
    </dgm:pt>
    <dgm:pt modelId="{C8AFC79D-8FAA-4C8E-8E37-CA5DF1C4BA83}" type="pres">
      <dgm:prSet presAssocID="{70DFF25D-94A5-4655-84EB-C50C64170A23}" presName="Name21" presStyleCnt="0"/>
      <dgm:spPr/>
    </dgm:pt>
    <dgm:pt modelId="{B23225E9-2AF0-4966-B3F1-F3780D1C0F1D}" type="pres">
      <dgm:prSet presAssocID="{70DFF25D-94A5-4655-84EB-C50C64170A23}" presName="level2Shape" presStyleLbl="node2" presStyleIdx="1" presStyleCnt="3"/>
      <dgm:spPr/>
    </dgm:pt>
    <dgm:pt modelId="{D6FED627-8B39-49E5-8BC2-CC298914DDCC}" type="pres">
      <dgm:prSet presAssocID="{70DFF25D-94A5-4655-84EB-C50C64170A23}" presName="hierChild3" presStyleCnt="0"/>
      <dgm:spPr/>
    </dgm:pt>
    <dgm:pt modelId="{FA3A66F5-932E-4C1A-A85E-DEFDEB1EADDF}" type="pres">
      <dgm:prSet presAssocID="{D571F107-475A-411C-95F6-C1C17F213951}" presName="Name19" presStyleLbl="parChTrans1D2" presStyleIdx="2" presStyleCnt="3"/>
      <dgm:spPr/>
    </dgm:pt>
    <dgm:pt modelId="{C9347D27-69E0-4FF1-B66C-76519EE7ADCB}" type="pres">
      <dgm:prSet presAssocID="{DEBE3422-836D-410E-A72C-4F3AF9F8C629}" presName="Name21" presStyleCnt="0"/>
      <dgm:spPr/>
    </dgm:pt>
    <dgm:pt modelId="{FD3BBFF0-8DDF-4A45-B877-1D80EA302909}" type="pres">
      <dgm:prSet presAssocID="{DEBE3422-836D-410E-A72C-4F3AF9F8C629}" presName="level2Shape" presStyleLbl="node2" presStyleIdx="2" presStyleCnt="3"/>
      <dgm:spPr/>
      <dgm:t>
        <a:bodyPr/>
        <a:lstStyle/>
        <a:p>
          <a:endParaRPr lang="en-GB"/>
        </a:p>
      </dgm:t>
    </dgm:pt>
    <dgm:pt modelId="{36033BB2-0F83-4800-9A7B-864DC1D097C7}" type="pres">
      <dgm:prSet presAssocID="{DEBE3422-836D-410E-A72C-4F3AF9F8C629}" presName="hierChild3" presStyleCnt="0"/>
      <dgm:spPr/>
    </dgm:pt>
    <dgm:pt modelId="{18A568FE-A4D1-4F11-82E6-2C78ED57B019}" type="pres">
      <dgm:prSet presAssocID="{3A123A8E-F5AC-4ED4-B951-2AFCAE64377F}" presName="bgShapesFlow" presStyleCnt="0"/>
      <dgm:spPr/>
    </dgm:pt>
  </dgm:ptLst>
  <dgm:cxnLst>
    <dgm:cxn modelId="{3DD66B83-B2AA-4658-90C7-BF00F2AA3645}" type="presOf" srcId="{A4C70A51-EC17-4E46-A32D-01721747968D}" destId="{21D7828A-238C-4417-8804-5C5A32FBC23F}" srcOrd="0" destOrd="0" presId="urn:microsoft.com/office/officeart/2005/8/layout/hierarchy6"/>
    <dgm:cxn modelId="{C07E8BF5-11A9-4748-9FE5-6F6B47BA4260}" type="presOf" srcId="{70DFF25D-94A5-4655-84EB-C50C64170A23}" destId="{B23225E9-2AF0-4966-B3F1-F3780D1C0F1D}" srcOrd="0" destOrd="0" presId="urn:microsoft.com/office/officeart/2005/8/layout/hierarchy6"/>
    <dgm:cxn modelId="{AA96ECB4-4EE4-4900-A99D-823408266AA7}" srcId="{8461ACD9-6DC1-496E-B69E-6BD9441DC131}" destId="{A4C70A51-EC17-4E46-A32D-01721747968D}" srcOrd="0" destOrd="0" parTransId="{C414D0EE-0708-43CE-94FB-7B6E1D1FDFE4}" sibTransId="{A725F948-7499-4E17-9C6C-1127BAAB5B0A}"/>
    <dgm:cxn modelId="{97D14921-E2AF-4305-8B92-89F6D5A85013}" type="presOf" srcId="{C414D0EE-0708-43CE-94FB-7B6E1D1FDFE4}" destId="{4A3FA6A2-963F-4109-9936-9BD8606600C9}" srcOrd="0" destOrd="0" presId="urn:microsoft.com/office/officeart/2005/8/layout/hierarchy6"/>
    <dgm:cxn modelId="{ADCCBC74-E41A-498D-8DFD-A3BA12D84636}" srcId="{8461ACD9-6DC1-496E-B69E-6BD9441DC131}" destId="{DEBE3422-836D-410E-A72C-4F3AF9F8C629}" srcOrd="2" destOrd="0" parTransId="{D571F107-475A-411C-95F6-C1C17F213951}" sibTransId="{82F54AB4-B3E9-4507-9618-27957BA957DB}"/>
    <dgm:cxn modelId="{083B750A-8182-49A7-9392-61CFA86FCC63}" type="presOf" srcId="{1EB2F1F1-A639-4A95-95EF-09682AB1B29F}" destId="{7AB9D953-F17D-4527-A6F3-415C760F62C8}" srcOrd="0" destOrd="0" presId="urn:microsoft.com/office/officeart/2005/8/layout/hierarchy6"/>
    <dgm:cxn modelId="{E80C6D3C-2A22-4FF6-91D8-93B46D7702E1}" type="presOf" srcId="{8461ACD9-6DC1-496E-B69E-6BD9441DC131}" destId="{7AD07000-6B67-4266-AF3E-D4DE8B6484EB}" srcOrd="0" destOrd="0" presId="urn:microsoft.com/office/officeart/2005/8/layout/hierarchy6"/>
    <dgm:cxn modelId="{54430F29-4605-4564-A576-4DF894BA26E5}" type="presOf" srcId="{3A123A8E-F5AC-4ED4-B951-2AFCAE64377F}" destId="{C0D02F97-022C-4CE9-BE1E-A3B1E8F15520}" srcOrd="0" destOrd="0" presId="urn:microsoft.com/office/officeart/2005/8/layout/hierarchy6"/>
    <dgm:cxn modelId="{E74BD99F-C517-42DD-970E-C6B5D297AD31}" srcId="{8461ACD9-6DC1-496E-B69E-6BD9441DC131}" destId="{70DFF25D-94A5-4655-84EB-C50C64170A23}" srcOrd="1" destOrd="0" parTransId="{1EB2F1F1-A639-4A95-95EF-09682AB1B29F}" sibTransId="{D3A0DBB1-BCB5-456D-A29F-EBB8CC5554F2}"/>
    <dgm:cxn modelId="{AA3FAEE0-E259-40A1-8377-B5EF09CBEED9}" srcId="{3A123A8E-F5AC-4ED4-B951-2AFCAE64377F}" destId="{8461ACD9-6DC1-496E-B69E-6BD9441DC131}" srcOrd="0" destOrd="0" parTransId="{468236EE-0233-4A76-A3D2-7F76C2D2D1A9}" sibTransId="{70CA24C2-4D61-46CB-AB8C-E6383F9616FF}"/>
    <dgm:cxn modelId="{0AC8A38F-6241-413E-8F34-182D5F828D3C}" type="presOf" srcId="{D571F107-475A-411C-95F6-C1C17F213951}" destId="{FA3A66F5-932E-4C1A-A85E-DEFDEB1EADDF}" srcOrd="0" destOrd="0" presId="urn:microsoft.com/office/officeart/2005/8/layout/hierarchy6"/>
    <dgm:cxn modelId="{184D8F77-479F-400C-8C69-5E2007B35B2B}" type="presOf" srcId="{DEBE3422-836D-410E-A72C-4F3AF9F8C629}" destId="{FD3BBFF0-8DDF-4A45-B877-1D80EA302909}" srcOrd="0" destOrd="0" presId="urn:microsoft.com/office/officeart/2005/8/layout/hierarchy6"/>
    <dgm:cxn modelId="{73572D87-26C7-4628-9A6D-D9980A190CE7}" type="presParOf" srcId="{C0D02F97-022C-4CE9-BE1E-A3B1E8F15520}" destId="{61770CDA-A26A-4E1D-A736-44FED1F28085}" srcOrd="0" destOrd="0" presId="urn:microsoft.com/office/officeart/2005/8/layout/hierarchy6"/>
    <dgm:cxn modelId="{F852DD1F-7D38-4FE3-B78B-CDBD05931D1E}" type="presParOf" srcId="{61770CDA-A26A-4E1D-A736-44FED1F28085}" destId="{DE717B5A-B69B-4587-A6BD-D23D2A052733}" srcOrd="0" destOrd="0" presId="urn:microsoft.com/office/officeart/2005/8/layout/hierarchy6"/>
    <dgm:cxn modelId="{5E74FD65-F29A-4B4B-B041-A9DB67F8C069}" type="presParOf" srcId="{DE717B5A-B69B-4587-A6BD-D23D2A052733}" destId="{6EF4F082-4E60-499A-94A1-CDA9C8227D10}" srcOrd="0" destOrd="0" presId="urn:microsoft.com/office/officeart/2005/8/layout/hierarchy6"/>
    <dgm:cxn modelId="{D928BD4C-68A4-4250-A76E-48794FFADFA7}" type="presParOf" srcId="{6EF4F082-4E60-499A-94A1-CDA9C8227D10}" destId="{7AD07000-6B67-4266-AF3E-D4DE8B6484EB}" srcOrd="0" destOrd="0" presId="urn:microsoft.com/office/officeart/2005/8/layout/hierarchy6"/>
    <dgm:cxn modelId="{E4B7831B-43BD-4BD6-A0ED-0F8AF20BC191}" type="presParOf" srcId="{6EF4F082-4E60-499A-94A1-CDA9C8227D10}" destId="{A5E3BE66-2243-4431-B5F4-494133FEB0A8}" srcOrd="1" destOrd="0" presId="urn:microsoft.com/office/officeart/2005/8/layout/hierarchy6"/>
    <dgm:cxn modelId="{15E3FFE4-5E8E-48DB-905B-F5695A0D0EAC}" type="presParOf" srcId="{A5E3BE66-2243-4431-B5F4-494133FEB0A8}" destId="{4A3FA6A2-963F-4109-9936-9BD8606600C9}" srcOrd="0" destOrd="0" presId="urn:microsoft.com/office/officeart/2005/8/layout/hierarchy6"/>
    <dgm:cxn modelId="{905A6B05-0AB0-4DC1-BB96-FDB24827ABAC}" type="presParOf" srcId="{A5E3BE66-2243-4431-B5F4-494133FEB0A8}" destId="{A7FCA210-BF84-4877-AFBC-9E104A19EDE0}" srcOrd="1" destOrd="0" presId="urn:microsoft.com/office/officeart/2005/8/layout/hierarchy6"/>
    <dgm:cxn modelId="{B462EBF6-A94B-4786-A32D-29F089A571D6}" type="presParOf" srcId="{A7FCA210-BF84-4877-AFBC-9E104A19EDE0}" destId="{21D7828A-238C-4417-8804-5C5A32FBC23F}" srcOrd="0" destOrd="0" presId="urn:microsoft.com/office/officeart/2005/8/layout/hierarchy6"/>
    <dgm:cxn modelId="{787CDBA0-F5E0-40E9-8CE2-6D7754C2ACC9}" type="presParOf" srcId="{A7FCA210-BF84-4877-AFBC-9E104A19EDE0}" destId="{C6452A33-66D8-4FCB-856D-7D223786DC76}" srcOrd="1" destOrd="0" presId="urn:microsoft.com/office/officeart/2005/8/layout/hierarchy6"/>
    <dgm:cxn modelId="{9AE7DC5B-A6C0-44C8-9CB1-905C70883C67}" type="presParOf" srcId="{A5E3BE66-2243-4431-B5F4-494133FEB0A8}" destId="{7AB9D953-F17D-4527-A6F3-415C760F62C8}" srcOrd="2" destOrd="0" presId="urn:microsoft.com/office/officeart/2005/8/layout/hierarchy6"/>
    <dgm:cxn modelId="{E92F25AD-4B6C-45A2-8416-EBFB232F864E}" type="presParOf" srcId="{A5E3BE66-2243-4431-B5F4-494133FEB0A8}" destId="{C8AFC79D-8FAA-4C8E-8E37-CA5DF1C4BA83}" srcOrd="3" destOrd="0" presId="urn:microsoft.com/office/officeart/2005/8/layout/hierarchy6"/>
    <dgm:cxn modelId="{85CCBAE5-7939-4895-852B-BFE489D0985D}" type="presParOf" srcId="{C8AFC79D-8FAA-4C8E-8E37-CA5DF1C4BA83}" destId="{B23225E9-2AF0-4966-B3F1-F3780D1C0F1D}" srcOrd="0" destOrd="0" presId="urn:microsoft.com/office/officeart/2005/8/layout/hierarchy6"/>
    <dgm:cxn modelId="{CC1ECBDA-1697-4948-8A03-82FE50FCA83D}" type="presParOf" srcId="{C8AFC79D-8FAA-4C8E-8E37-CA5DF1C4BA83}" destId="{D6FED627-8B39-49E5-8BC2-CC298914DDCC}" srcOrd="1" destOrd="0" presId="urn:microsoft.com/office/officeart/2005/8/layout/hierarchy6"/>
    <dgm:cxn modelId="{D9621A9F-D263-48CC-955D-5A911764F355}" type="presParOf" srcId="{A5E3BE66-2243-4431-B5F4-494133FEB0A8}" destId="{FA3A66F5-932E-4C1A-A85E-DEFDEB1EADDF}" srcOrd="4" destOrd="0" presId="urn:microsoft.com/office/officeart/2005/8/layout/hierarchy6"/>
    <dgm:cxn modelId="{C14812CA-3C7F-416A-A067-A4E8DE3B0AB1}" type="presParOf" srcId="{A5E3BE66-2243-4431-B5F4-494133FEB0A8}" destId="{C9347D27-69E0-4FF1-B66C-76519EE7ADCB}" srcOrd="5" destOrd="0" presId="urn:microsoft.com/office/officeart/2005/8/layout/hierarchy6"/>
    <dgm:cxn modelId="{18B84576-F19A-45AC-A1E9-F96CC8AAA72C}" type="presParOf" srcId="{C9347D27-69E0-4FF1-B66C-76519EE7ADCB}" destId="{FD3BBFF0-8DDF-4A45-B877-1D80EA302909}" srcOrd="0" destOrd="0" presId="urn:microsoft.com/office/officeart/2005/8/layout/hierarchy6"/>
    <dgm:cxn modelId="{611CADAB-9931-4278-8E7B-04C0FF86CE5D}" type="presParOf" srcId="{C9347D27-69E0-4FF1-B66C-76519EE7ADCB}" destId="{36033BB2-0F83-4800-9A7B-864DC1D097C7}" srcOrd="1" destOrd="0" presId="urn:microsoft.com/office/officeart/2005/8/layout/hierarchy6"/>
    <dgm:cxn modelId="{C5813769-1EFD-414A-A52E-675BACA83EA4}" type="presParOf" srcId="{C0D02F97-022C-4CE9-BE1E-A3B1E8F15520}" destId="{18A568FE-A4D1-4F11-82E6-2C78ED57B019}" srcOrd="1" destOrd="0" presId="urn:microsoft.com/office/officeart/2005/8/layout/hierarchy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D07000-6B67-4266-AF3E-D4DE8B6484EB}">
      <dsp:nvSpPr>
        <dsp:cNvPr id="0" name=""/>
        <dsp:cNvSpPr/>
      </dsp:nvSpPr>
      <dsp:spPr>
        <a:xfrm>
          <a:off x="2973585" y="336232"/>
          <a:ext cx="2282428" cy="1521618"/>
        </a:xfrm>
        <a:prstGeom prst="roundRect">
          <a:avLst>
            <a:gd name="adj" fmla="val 10000"/>
          </a:avLst>
        </a:prstGeom>
        <a:gradFill rotWithShape="0">
          <a:gsLst>
            <a:gs pos="0">
              <a:schemeClr val="accent2">
                <a:alpha val="80000"/>
                <a:hueOff val="0"/>
                <a:satOff val="0"/>
                <a:lumOff val="0"/>
                <a:alphaOff val="0"/>
                <a:tint val="43000"/>
                <a:satMod val="165000"/>
              </a:schemeClr>
            </a:gs>
            <a:gs pos="55000">
              <a:schemeClr val="accent2">
                <a:alpha val="80000"/>
                <a:hueOff val="0"/>
                <a:satOff val="0"/>
                <a:lumOff val="0"/>
                <a:alphaOff val="0"/>
                <a:tint val="83000"/>
                <a:satMod val="155000"/>
              </a:schemeClr>
            </a:gs>
            <a:gs pos="100000">
              <a:schemeClr val="accent2">
                <a:alpha val="80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kumimoji="0" lang="en-GB" sz="4000" b="1" kern="1200" dirty="0" smtClean="0">
              <a:solidFill>
                <a:schemeClr val="bg1"/>
              </a:solidFill>
              <a:latin typeface="Arial" charset="0"/>
              <a:ea typeface="+mj-ea"/>
              <a:cs typeface="Arial" charset="0"/>
            </a:rPr>
            <a:t>CAP</a:t>
          </a:r>
          <a:endParaRPr kumimoji="0" lang="en-GB" sz="4000" b="1" kern="1200" dirty="0" smtClean="0">
            <a:solidFill>
              <a:schemeClr val="bg1"/>
            </a:solidFill>
            <a:latin typeface="Arial" charset="0"/>
            <a:ea typeface="+mj-ea"/>
            <a:cs typeface="Arial" charset="0"/>
          </a:endParaRPr>
        </a:p>
      </dsp:txBody>
      <dsp:txXfrm>
        <a:off x="2973585" y="336232"/>
        <a:ext cx="2282428" cy="1521618"/>
      </dsp:txXfrm>
    </dsp:sp>
    <dsp:sp modelId="{4A3FA6A2-963F-4109-9936-9BD8606600C9}">
      <dsp:nvSpPr>
        <dsp:cNvPr id="0" name=""/>
        <dsp:cNvSpPr/>
      </dsp:nvSpPr>
      <dsp:spPr>
        <a:xfrm>
          <a:off x="1151569" y="1857851"/>
          <a:ext cx="2963230" cy="617807"/>
        </a:xfrm>
        <a:custGeom>
          <a:avLst/>
          <a:gdLst/>
          <a:ahLst/>
          <a:cxnLst/>
          <a:rect l="0" t="0" r="0" b="0"/>
          <a:pathLst>
            <a:path>
              <a:moveTo>
                <a:pt x="2963230" y="0"/>
              </a:moveTo>
              <a:lnTo>
                <a:pt x="2963230" y="308903"/>
              </a:lnTo>
              <a:lnTo>
                <a:pt x="0" y="308903"/>
              </a:lnTo>
              <a:lnTo>
                <a:pt x="0" y="617807"/>
              </a:lnTo>
            </a:path>
          </a:pathLst>
        </a:custGeom>
        <a:noFill/>
        <a:ln w="1905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1D7828A-238C-4417-8804-5C5A32FBC23F}">
      <dsp:nvSpPr>
        <dsp:cNvPr id="0" name=""/>
        <dsp:cNvSpPr/>
      </dsp:nvSpPr>
      <dsp:spPr>
        <a:xfrm>
          <a:off x="10355" y="2475658"/>
          <a:ext cx="2282428" cy="1521618"/>
        </a:xfrm>
        <a:prstGeom prst="roundRect">
          <a:avLst>
            <a:gd name="adj" fmla="val 10000"/>
          </a:avLst>
        </a:prstGeom>
        <a:gradFill rotWithShape="0">
          <a:gsLst>
            <a:gs pos="0">
              <a:schemeClr val="accent2">
                <a:alpha val="70000"/>
                <a:hueOff val="0"/>
                <a:satOff val="0"/>
                <a:lumOff val="0"/>
                <a:alphaOff val="0"/>
                <a:tint val="43000"/>
                <a:satMod val="165000"/>
              </a:schemeClr>
            </a:gs>
            <a:gs pos="55000">
              <a:schemeClr val="accent2">
                <a:alpha val="70000"/>
                <a:hueOff val="0"/>
                <a:satOff val="0"/>
                <a:lumOff val="0"/>
                <a:alphaOff val="0"/>
                <a:tint val="83000"/>
                <a:satMod val="155000"/>
              </a:schemeClr>
            </a:gs>
            <a:gs pos="100000">
              <a:schemeClr val="accent2">
                <a:alpha val="70000"/>
                <a:hueOff val="0"/>
                <a:satOff val="0"/>
                <a:lumOff val="0"/>
                <a:alphaOff val="0"/>
                <a:shade val="85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kumimoji="0" lang="en-GB" sz="2500" b="1" kern="1200" dirty="0" smtClean="0">
              <a:solidFill>
                <a:schemeClr val="bg1"/>
              </a:solidFill>
              <a:latin typeface="Arial" charset="0"/>
              <a:ea typeface="+mj-ea"/>
              <a:cs typeface="Arial" charset="0"/>
            </a:rPr>
            <a:t>Food</a:t>
          </a:r>
        </a:p>
      </dsp:txBody>
      <dsp:txXfrm>
        <a:off x="10355" y="2475658"/>
        <a:ext cx="2282428" cy="1521618"/>
      </dsp:txXfrm>
    </dsp:sp>
    <dsp:sp modelId="{7AB9D953-F17D-4527-A6F3-415C760F62C8}">
      <dsp:nvSpPr>
        <dsp:cNvPr id="0" name=""/>
        <dsp:cNvSpPr/>
      </dsp:nvSpPr>
      <dsp:spPr>
        <a:xfrm>
          <a:off x="4069080" y="1857851"/>
          <a:ext cx="91440" cy="608647"/>
        </a:xfrm>
        <a:custGeom>
          <a:avLst/>
          <a:gdLst/>
          <a:ahLst/>
          <a:cxnLst/>
          <a:rect l="0" t="0" r="0" b="0"/>
          <a:pathLst>
            <a:path>
              <a:moveTo>
                <a:pt x="45720" y="0"/>
              </a:moveTo>
              <a:lnTo>
                <a:pt x="45720" y="608647"/>
              </a:lnTo>
            </a:path>
          </a:pathLst>
        </a:custGeom>
        <a:noFill/>
        <a:ln w="1905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23225E9-2AF0-4966-B3F1-F3780D1C0F1D}">
      <dsp:nvSpPr>
        <dsp:cNvPr id="0" name=""/>
        <dsp:cNvSpPr/>
      </dsp:nvSpPr>
      <dsp:spPr>
        <a:xfrm>
          <a:off x="2973585" y="2466498"/>
          <a:ext cx="2282428" cy="1521618"/>
        </a:xfrm>
        <a:prstGeom prst="roundRect">
          <a:avLst>
            <a:gd name="adj" fmla="val 10000"/>
          </a:avLst>
        </a:prstGeom>
        <a:gradFill rotWithShape="0">
          <a:gsLst>
            <a:gs pos="0">
              <a:schemeClr val="accent2">
                <a:alpha val="70000"/>
                <a:hueOff val="0"/>
                <a:satOff val="0"/>
                <a:lumOff val="0"/>
                <a:alphaOff val="0"/>
                <a:tint val="43000"/>
                <a:satMod val="165000"/>
              </a:schemeClr>
            </a:gs>
            <a:gs pos="55000">
              <a:schemeClr val="accent2">
                <a:alpha val="70000"/>
                <a:hueOff val="0"/>
                <a:satOff val="0"/>
                <a:lumOff val="0"/>
                <a:alphaOff val="0"/>
                <a:tint val="83000"/>
                <a:satMod val="155000"/>
              </a:schemeClr>
            </a:gs>
            <a:gs pos="100000">
              <a:schemeClr val="accent2">
                <a:alpha val="70000"/>
                <a:hueOff val="0"/>
                <a:satOff val="0"/>
                <a:lumOff val="0"/>
                <a:alphaOff val="0"/>
                <a:shade val="85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kumimoji="0" lang="en-GB" sz="2500" b="1" kern="1200" dirty="0" smtClean="0">
              <a:solidFill>
                <a:schemeClr val="bg1"/>
              </a:solidFill>
              <a:latin typeface="Arial" charset="0"/>
              <a:ea typeface="+mj-ea"/>
              <a:cs typeface="Arial" charset="0"/>
            </a:rPr>
            <a:t>Countryside</a:t>
          </a:r>
        </a:p>
      </dsp:txBody>
      <dsp:txXfrm>
        <a:off x="2973585" y="2466498"/>
        <a:ext cx="2282428" cy="1521618"/>
      </dsp:txXfrm>
    </dsp:sp>
    <dsp:sp modelId="{FA3A66F5-932E-4C1A-A85E-DEFDEB1EADDF}">
      <dsp:nvSpPr>
        <dsp:cNvPr id="0" name=""/>
        <dsp:cNvSpPr/>
      </dsp:nvSpPr>
      <dsp:spPr>
        <a:xfrm>
          <a:off x="4114800" y="1857851"/>
          <a:ext cx="2967156" cy="608647"/>
        </a:xfrm>
        <a:custGeom>
          <a:avLst/>
          <a:gdLst/>
          <a:ahLst/>
          <a:cxnLst/>
          <a:rect l="0" t="0" r="0" b="0"/>
          <a:pathLst>
            <a:path>
              <a:moveTo>
                <a:pt x="0" y="0"/>
              </a:moveTo>
              <a:lnTo>
                <a:pt x="0" y="304323"/>
              </a:lnTo>
              <a:lnTo>
                <a:pt x="2967156" y="304323"/>
              </a:lnTo>
              <a:lnTo>
                <a:pt x="2967156" y="608647"/>
              </a:lnTo>
            </a:path>
          </a:pathLst>
        </a:custGeom>
        <a:noFill/>
        <a:ln w="1905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D3BBFF0-8DDF-4A45-B877-1D80EA302909}">
      <dsp:nvSpPr>
        <dsp:cNvPr id="0" name=""/>
        <dsp:cNvSpPr/>
      </dsp:nvSpPr>
      <dsp:spPr>
        <a:xfrm>
          <a:off x="5940742" y="2466498"/>
          <a:ext cx="2282428" cy="1521618"/>
        </a:xfrm>
        <a:prstGeom prst="roundRect">
          <a:avLst>
            <a:gd name="adj" fmla="val 10000"/>
          </a:avLst>
        </a:prstGeom>
        <a:gradFill rotWithShape="0">
          <a:gsLst>
            <a:gs pos="0">
              <a:schemeClr val="accent2">
                <a:alpha val="70000"/>
                <a:hueOff val="0"/>
                <a:satOff val="0"/>
                <a:lumOff val="0"/>
                <a:alphaOff val="0"/>
                <a:tint val="43000"/>
                <a:satMod val="165000"/>
              </a:schemeClr>
            </a:gs>
            <a:gs pos="55000">
              <a:schemeClr val="accent2">
                <a:alpha val="70000"/>
                <a:hueOff val="0"/>
                <a:satOff val="0"/>
                <a:lumOff val="0"/>
                <a:alphaOff val="0"/>
                <a:tint val="83000"/>
                <a:satMod val="155000"/>
              </a:schemeClr>
            </a:gs>
            <a:gs pos="100000">
              <a:schemeClr val="accent2">
                <a:alpha val="70000"/>
                <a:hueOff val="0"/>
                <a:satOff val="0"/>
                <a:lumOff val="0"/>
                <a:alphaOff val="0"/>
                <a:shade val="85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kumimoji="0" lang="en-GB" sz="2500" b="1" kern="1200" dirty="0" smtClean="0">
              <a:solidFill>
                <a:schemeClr val="bg1"/>
              </a:solidFill>
              <a:latin typeface="Arial" charset="0"/>
              <a:ea typeface="+mj-ea"/>
              <a:cs typeface="Arial" charset="0"/>
            </a:rPr>
            <a:t>Environment</a:t>
          </a:r>
        </a:p>
      </dsp:txBody>
      <dsp:txXfrm>
        <a:off x="5940742" y="2466498"/>
        <a:ext cx="2282428" cy="152161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D07000-6B67-4266-AF3E-D4DE8B6484EB}">
      <dsp:nvSpPr>
        <dsp:cNvPr id="0" name=""/>
        <dsp:cNvSpPr/>
      </dsp:nvSpPr>
      <dsp:spPr>
        <a:xfrm>
          <a:off x="2973585" y="336232"/>
          <a:ext cx="2282428" cy="1521618"/>
        </a:xfrm>
        <a:prstGeom prst="roundRect">
          <a:avLst>
            <a:gd name="adj" fmla="val 10000"/>
          </a:avLst>
        </a:prstGeom>
        <a:gradFill rotWithShape="0">
          <a:gsLst>
            <a:gs pos="0">
              <a:schemeClr val="accent2">
                <a:alpha val="80000"/>
                <a:hueOff val="0"/>
                <a:satOff val="0"/>
                <a:lumOff val="0"/>
                <a:alphaOff val="0"/>
                <a:tint val="43000"/>
                <a:satMod val="165000"/>
              </a:schemeClr>
            </a:gs>
            <a:gs pos="55000">
              <a:schemeClr val="accent2">
                <a:alpha val="80000"/>
                <a:hueOff val="0"/>
                <a:satOff val="0"/>
                <a:lumOff val="0"/>
                <a:alphaOff val="0"/>
                <a:tint val="83000"/>
                <a:satMod val="155000"/>
              </a:schemeClr>
            </a:gs>
            <a:gs pos="100000">
              <a:schemeClr val="accent2">
                <a:alpha val="80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0" lang="en-GB" sz="2000" b="1" kern="1200" dirty="0" smtClean="0">
              <a:solidFill>
                <a:schemeClr val="bg1"/>
              </a:solidFill>
              <a:latin typeface="Arial" charset="0"/>
              <a:ea typeface="+mj-ea"/>
              <a:cs typeface="Arial" charset="0"/>
            </a:rPr>
            <a:t>Agricultural Policy</a:t>
          </a:r>
          <a:endParaRPr kumimoji="0" lang="en-GB" sz="2000" b="1" kern="1200" dirty="0" smtClean="0">
            <a:solidFill>
              <a:schemeClr val="bg1"/>
            </a:solidFill>
            <a:latin typeface="Arial" charset="0"/>
            <a:ea typeface="+mj-ea"/>
            <a:cs typeface="Arial" charset="0"/>
          </a:endParaRPr>
        </a:p>
      </dsp:txBody>
      <dsp:txXfrm>
        <a:off x="2973585" y="336232"/>
        <a:ext cx="2282428" cy="1521618"/>
      </dsp:txXfrm>
    </dsp:sp>
    <dsp:sp modelId="{4A3FA6A2-963F-4109-9936-9BD8606600C9}">
      <dsp:nvSpPr>
        <dsp:cNvPr id="0" name=""/>
        <dsp:cNvSpPr/>
      </dsp:nvSpPr>
      <dsp:spPr>
        <a:xfrm>
          <a:off x="1151569" y="1857851"/>
          <a:ext cx="2963230" cy="617807"/>
        </a:xfrm>
        <a:custGeom>
          <a:avLst/>
          <a:gdLst/>
          <a:ahLst/>
          <a:cxnLst/>
          <a:rect l="0" t="0" r="0" b="0"/>
          <a:pathLst>
            <a:path>
              <a:moveTo>
                <a:pt x="2963230" y="0"/>
              </a:moveTo>
              <a:lnTo>
                <a:pt x="2963230" y="308903"/>
              </a:lnTo>
              <a:lnTo>
                <a:pt x="0" y="308903"/>
              </a:lnTo>
              <a:lnTo>
                <a:pt x="0" y="617807"/>
              </a:lnTo>
            </a:path>
          </a:pathLst>
        </a:custGeom>
        <a:noFill/>
        <a:ln w="1905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1D7828A-238C-4417-8804-5C5A32FBC23F}">
      <dsp:nvSpPr>
        <dsp:cNvPr id="0" name=""/>
        <dsp:cNvSpPr/>
      </dsp:nvSpPr>
      <dsp:spPr>
        <a:xfrm>
          <a:off x="10355" y="2475658"/>
          <a:ext cx="2282428" cy="1521618"/>
        </a:xfrm>
        <a:prstGeom prst="roundRect">
          <a:avLst>
            <a:gd name="adj" fmla="val 10000"/>
          </a:avLst>
        </a:prstGeom>
        <a:gradFill rotWithShape="0">
          <a:gsLst>
            <a:gs pos="0">
              <a:schemeClr val="accent2">
                <a:alpha val="70000"/>
                <a:hueOff val="0"/>
                <a:satOff val="0"/>
                <a:lumOff val="0"/>
                <a:alphaOff val="0"/>
                <a:tint val="43000"/>
                <a:satMod val="165000"/>
              </a:schemeClr>
            </a:gs>
            <a:gs pos="55000">
              <a:schemeClr val="accent2">
                <a:alpha val="70000"/>
                <a:hueOff val="0"/>
                <a:satOff val="0"/>
                <a:lumOff val="0"/>
                <a:alphaOff val="0"/>
                <a:tint val="83000"/>
                <a:satMod val="155000"/>
              </a:schemeClr>
            </a:gs>
            <a:gs pos="100000">
              <a:schemeClr val="accent2">
                <a:alpha val="70000"/>
                <a:hueOff val="0"/>
                <a:satOff val="0"/>
                <a:lumOff val="0"/>
                <a:alphaOff val="0"/>
                <a:shade val="85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kumimoji="0" lang="en-GB" sz="2500" b="1" kern="1200" dirty="0" smtClean="0">
              <a:solidFill>
                <a:schemeClr val="bg1"/>
              </a:solidFill>
              <a:latin typeface="Arial" charset="0"/>
              <a:ea typeface="+mj-ea"/>
              <a:cs typeface="Arial" charset="0"/>
            </a:rPr>
            <a:t>Market Support</a:t>
          </a:r>
        </a:p>
      </dsp:txBody>
      <dsp:txXfrm>
        <a:off x="10355" y="2475658"/>
        <a:ext cx="2282428" cy="1521618"/>
      </dsp:txXfrm>
    </dsp:sp>
    <dsp:sp modelId="{7AB9D953-F17D-4527-A6F3-415C760F62C8}">
      <dsp:nvSpPr>
        <dsp:cNvPr id="0" name=""/>
        <dsp:cNvSpPr/>
      </dsp:nvSpPr>
      <dsp:spPr>
        <a:xfrm>
          <a:off x="4069080" y="1857851"/>
          <a:ext cx="91440" cy="608647"/>
        </a:xfrm>
        <a:custGeom>
          <a:avLst/>
          <a:gdLst/>
          <a:ahLst/>
          <a:cxnLst/>
          <a:rect l="0" t="0" r="0" b="0"/>
          <a:pathLst>
            <a:path>
              <a:moveTo>
                <a:pt x="45720" y="0"/>
              </a:moveTo>
              <a:lnTo>
                <a:pt x="45720" y="608647"/>
              </a:lnTo>
            </a:path>
          </a:pathLst>
        </a:custGeom>
        <a:noFill/>
        <a:ln w="1905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23225E9-2AF0-4966-B3F1-F3780D1C0F1D}">
      <dsp:nvSpPr>
        <dsp:cNvPr id="0" name=""/>
        <dsp:cNvSpPr/>
      </dsp:nvSpPr>
      <dsp:spPr>
        <a:xfrm>
          <a:off x="2973585" y="2466498"/>
          <a:ext cx="2282428" cy="1521618"/>
        </a:xfrm>
        <a:prstGeom prst="roundRect">
          <a:avLst>
            <a:gd name="adj" fmla="val 10000"/>
          </a:avLst>
        </a:prstGeom>
        <a:gradFill rotWithShape="0">
          <a:gsLst>
            <a:gs pos="0">
              <a:schemeClr val="accent2">
                <a:alpha val="70000"/>
                <a:hueOff val="0"/>
                <a:satOff val="0"/>
                <a:lumOff val="0"/>
                <a:alphaOff val="0"/>
                <a:tint val="43000"/>
                <a:satMod val="165000"/>
              </a:schemeClr>
            </a:gs>
            <a:gs pos="55000">
              <a:schemeClr val="accent2">
                <a:alpha val="70000"/>
                <a:hueOff val="0"/>
                <a:satOff val="0"/>
                <a:lumOff val="0"/>
                <a:alphaOff val="0"/>
                <a:tint val="83000"/>
                <a:satMod val="155000"/>
              </a:schemeClr>
            </a:gs>
            <a:gs pos="100000">
              <a:schemeClr val="accent2">
                <a:alpha val="70000"/>
                <a:hueOff val="0"/>
                <a:satOff val="0"/>
                <a:lumOff val="0"/>
                <a:alphaOff val="0"/>
                <a:shade val="85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kumimoji="0" lang="en-GB" sz="2500" b="1" kern="1200" dirty="0" smtClean="0">
              <a:solidFill>
                <a:schemeClr val="bg1"/>
              </a:solidFill>
              <a:latin typeface="Arial" charset="0"/>
              <a:ea typeface="+mj-ea"/>
              <a:cs typeface="Arial" charset="0"/>
            </a:rPr>
            <a:t>Income Support</a:t>
          </a:r>
        </a:p>
      </dsp:txBody>
      <dsp:txXfrm>
        <a:off x="2973585" y="2466498"/>
        <a:ext cx="2282428" cy="1521618"/>
      </dsp:txXfrm>
    </dsp:sp>
    <dsp:sp modelId="{FA3A66F5-932E-4C1A-A85E-DEFDEB1EADDF}">
      <dsp:nvSpPr>
        <dsp:cNvPr id="0" name=""/>
        <dsp:cNvSpPr/>
      </dsp:nvSpPr>
      <dsp:spPr>
        <a:xfrm>
          <a:off x="4114800" y="1857851"/>
          <a:ext cx="2967156" cy="608647"/>
        </a:xfrm>
        <a:custGeom>
          <a:avLst/>
          <a:gdLst/>
          <a:ahLst/>
          <a:cxnLst/>
          <a:rect l="0" t="0" r="0" b="0"/>
          <a:pathLst>
            <a:path>
              <a:moveTo>
                <a:pt x="0" y="0"/>
              </a:moveTo>
              <a:lnTo>
                <a:pt x="0" y="304323"/>
              </a:lnTo>
              <a:lnTo>
                <a:pt x="2967156" y="304323"/>
              </a:lnTo>
              <a:lnTo>
                <a:pt x="2967156" y="608647"/>
              </a:lnTo>
            </a:path>
          </a:pathLst>
        </a:custGeom>
        <a:noFill/>
        <a:ln w="1905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D3BBFF0-8DDF-4A45-B877-1D80EA302909}">
      <dsp:nvSpPr>
        <dsp:cNvPr id="0" name=""/>
        <dsp:cNvSpPr/>
      </dsp:nvSpPr>
      <dsp:spPr>
        <a:xfrm>
          <a:off x="5940742" y="2466498"/>
          <a:ext cx="2282428" cy="1521618"/>
        </a:xfrm>
        <a:prstGeom prst="roundRect">
          <a:avLst>
            <a:gd name="adj" fmla="val 10000"/>
          </a:avLst>
        </a:prstGeom>
        <a:gradFill rotWithShape="0">
          <a:gsLst>
            <a:gs pos="0">
              <a:schemeClr val="accent2">
                <a:alpha val="70000"/>
                <a:hueOff val="0"/>
                <a:satOff val="0"/>
                <a:lumOff val="0"/>
                <a:alphaOff val="0"/>
                <a:tint val="43000"/>
                <a:satMod val="165000"/>
              </a:schemeClr>
            </a:gs>
            <a:gs pos="55000">
              <a:schemeClr val="accent2">
                <a:alpha val="70000"/>
                <a:hueOff val="0"/>
                <a:satOff val="0"/>
                <a:lumOff val="0"/>
                <a:alphaOff val="0"/>
                <a:tint val="83000"/>
                <a:satMod val="155000"/>
              </a:schemeClr>
            </a:gs>
            <a:gs pos="100000">
              <a:schemeClr val="accent2">
                <a:alpha val="70000"/>
                <a:hueOff val="0"/>
                <a:satOff val="0"/>
                <a:lumOff val="0"/>
                <a:alphaOff val="0"/>
                <a:shade val="85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kumimoji="0" lang="en-GB" sz="2500" b="1" kern="1200" dirty="0" smtClean="0">
              <a:solidFill>
                <a:schemeClr val="bg1"/>
              </a:solidFill>
              <a:latin typeface="Arial" charset="0"/>
              <a:ea typeface="+mj-ea"/>
              <a:cs typeface="Arial" charset="0"/>
            </a:rPr>
            <a:t>Rural Development</a:t>
          </a:r>
        </a:p>
      </dsp:txBody>
      <dsp:txXfrm>
        <a:off x="5940742" y="2466498"/>
        <a:ext cx="2282428" cy="152161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1D8B8E-63CD-40BD-A922-84C52938AD1C}" type="datetimeFigureOut">
              <a:rPr lang="en-GB" smtClean="0"/>
              <a:t>07/03/2016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F72C2F-210D-4379-B28C-D210D48CC581}"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F4D2DC65-2844-4D0B-B785-137B0D7509B2}" type="datetimeFigureOut">
              <a:rPr lang="en-GB" smtClean="0"/>
              <a:t>07/03/2016</a:t>
            </a:fld>
            <a:endParaRPr lang="en-GB"/>
          </a:p>
        </p:txBody>
      </p:sp>
      <p:sp>
        <p:nvSpPr>
          <p:cNvPr id="17" name="Footer Placeholder 16"/>
          <p:cNvSpPr>
            <a:spLocks noGrp="1"/>
          </p:cNvSpPr>
          <p:nvPr>
            <p:ph type="ftr" sz="quarter" idx="11"/>
          </p:nvPr>
        </p:nvSpPr>
        <p:spPr>
          <a:xfrm>
            <a:off x="5410200" y="4205288"/>
            <a:ext cx="1295400" cy="457200"/>
          </a:xfrm>
        </p:spPr>
        <p:txBody>
          <a:bodyPr/>
          <a:lstStyle/>
          <a:p>
            <a:endParaRPr lang="en-GB"/>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A0149D48-7E57-4D3C-970D-1294CC54A6FB}"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D2DC65-2844-4D0B-B785-137B0D7509B2}" type="datetimeFigureOut">
              <a:rPr lang="en-GB" smtClean="0"/>
              <a:t>07/03/2016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149D48-7E57-4D3C-970D-1294CC54A6FB}"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D2DC65-2844-4D0B-B785-137B0D7509B2}" type="datetimeFigureOut">
              <a:rPr lang="en-GB" smtClean="0"/>
              <a:t>07/03/2016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149D48-7E57-4D3C-970D-1294CC54A6FB}"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D2DC65-2844-4D0B-B785-137B0D7509B2}" type="datetimeFigureOut">
              <a:rPr lang="en-GB" smtClean="0"/>
              <a:t>07/03/2016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149D48-7E57-4D3C-970D-1294CC54A6FB}"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4D2DC65-2844-4D0B-B785-137B0D7509B2}" type="datetimeFigureOut">
              <a:rPr lang="en-GB" smtClean="0"/>
              <a:t>07/03/2016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149D48-7E57-4D3C-970D-1294CC54A6FB}"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4D2DC65-2844-4D0B-B785-137B0D7509B2}" type="datetimeFigureOut">
              <a:rPr lang="en-GB" smtClean="0"/>
              <a:t>07/03/2016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149D48-7E57-4D3C-970D-1294CC54A6FB}"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F4D2DC65-2844-4D0B-B785-137B0D7509B2}" type="datetimeFigureOut">
              <a:rPr lang="en-GB" smtClean="0"/>
              <a:t>07/03/2016</a:t>
            </a:fld>
            <a:endParaRPr lang="en-GB"/>
          </a:p>
        </p:txBody>
      </p:sp>
      <p:sp>
        <p:nvSpPr>
          <p:cNvPr id="27" name="Slide Number Placeholder 26"/>
          <p:cNvSpPr>
            <a:spLocks noGrp="1"/>
          </p:cNvSpPr>
          <p:nvPr>
            <p:ph type="sldNum" sz="quarter" idx="11"/>
          </p:nvPr>
        </p:nvSpPr>
        <p:spPr/>
        <p:txBody>
          <a:bodyPr rtlCol="0"/>
          <a:lstStyle/>
          <a:p>
            <a:fld id="{A0149D48-7E57-4D3C-970D-1294CC54A6FB}" type="slidenum">
              <a:rPr lang="en-GB" smtClean="0"/>
              <a:t>‹#›</a:t>
            </a:fld>
            <a:endParaRPr lang="en-GB"/>
          </a:p>
        </p:txBody>
      </p:sp>
      <p:sp>
        <p:nvSpPr>
          <p:cNvPr id="28" name="Footer Placeholder 27"/>
          <p:cNvSpPr>
            <a:spLocks noGrp="1"/>
          </p:cNvSpPr>
          <p:nvPr>
            <p:ph type="ftr" sz="quarter" idx="12"/>
          </p:nvPr>
        </p:nvSpPr>
        <p:spPr/>
        <p:txBody>
          <a:bodyPr rtlCol="0"/>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F4D2DC65-2844-4D0B-B785-137B0D7509B2}" type="datetimeFigureOut">
              <a:rPr lang="en-GB" smtClean="0"/>
              <a:t>07/03/2016</a:t>
            </a:fld>
            <a:endParaRPr lang="en-GB"/>
          </a:p>
        </p:txBody>
      </p:sp>
      <p:sp>
        <p:nvSpPr>
          <p:cNvPr id="4" name="Footer Placeholder 3"/>
          <p:cNvSpPr>
            <a:spLocks noGrp="1"/>
          </p:cNvSpPr>
          <p:nvPr>
            <p:ph type="ftr" sz="quarter" idx="11"/>
          </p:nvPr>
        </p:nvSpPr>
        <p:spPr>
          <a:xfrm>
            <a:off x="5257800" y="612648"/>
            <a:ext cx="1325880" cy="457200"/>
          </a:xfrm>
        </p:spPr>
        <p:txBody>
          <a:bodyPr/>
          <a:lstStyle/>
          <a:p>
            <a:endParaRPr lang="en-GB"/>
          </a:p>
        </p:txBody>
      </p:sp>
      <p:sp>
        <p:nvSpPr>
          <p:cNvPr id="5" name="Slide Number Placeholder 4"/>
          <p:cNvSpPr>
            <a:spLocks noGrp="1"/>
          </p:cNvSpPr>
          <p:nvPr>
            <p:ph type="sldNum" sz="quarter" idx="12"/>
          </p:nvPr>
        </p:nvSpPr>
        <p:spPr>
          <a:xfrm>
            <a:off x="8174736" y="2272"/>
            <a:ext cx="762000" cy="365760"/>
          </a:xfrm>
        </p:spPr>
        <p:txBody>
          <a:bodyPr/>
          <a:lstStyle/>
          <a:p>
            <a:fld id="{A0149D48-7E57-4D3C-970D-1294CC54A6FB}"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2DC65-2844-4D0B-B785-137B0D7509B2}" type="datetimeFigureOut">
              <a:rPr lang="en-GB" smtClean="0"/>
              <a:t>07/03/2016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149D48-7E57-4D3C-970D-1294CC54A6FB}"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4D2DC65-2844-4D0B-B785-137B0D7509B2}" type="datetimeFigureOut">
              <a:rPr lang="en-GB" smtClean="0"/>
              <a:t>07/03/2016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149D48-7E57-4D3C-970D-1294CC54A6FB}"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4D2DC65-2844-4D0B-B785-137B0D7509B2}" type="datetimeFigureOut">
              <a:rPr lang="en-GB" smtClean="0"/>
              <a:t>07/03/2016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149D48-7E57-4D3C-970D-1294CC54A6FB}"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4D2DC65-2844-4D0B-B785-137B0D7509B2}" type="datetimeFigureOut">
              <a:rPr lang="en-GB" smtClean="0"/>
              <a:t>07/03/2016</a:t>
            </a:fld>
            <a:endParaRPr lang="en-GB"/>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GB"/>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0149D48-7E57-4D3C-970D-1294CC54A6FB}"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ec.europa.eu/agriculture/policy-perspectives/policy-briefs/05_en.pdf" TargetMode="External"/><Relationship Id="rId2" Type="http://schemas.openxmlformats.org/officeDocument/2006/relationships/hyperlink" Target="http://ec.europa.eu/agriculture/cap-in-your-country/pdf/mt_en.pdf" TargetMode="External"/><Relationship Id="rId1" Type="http://schemas.openxmlformats.org/officeDocument/2006/relationships/slideLayout" Target="../slideLayouts/slideLayout2.xml"/><Relationship Id="rId4" Type="http://schemas.openxmlformats.org/officeDocument/2006/relationships/hyperlink" Target="http://ec.europa.eu/agriculture/cap-overview/2014_en.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GB"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a typeface="+mn-ea"/>
                <a:cs typeface="+mn-cs"/>
              </a:rPr>
              <a:t>The Common Agricultural Policy</a:t>
            </a:r>
            <a:r>
              <a:rPr lang="en-GB" dirty="0" smtClean="0"/>
              <a:t/>
            </a:r>
            <a:br>
              <a:rPr lang="en-GB" dirty="0" smtClean="0"/>
            </a:br>
            <a:endParaRPr lang="en-GB" dirty="0"/>
          </a:p>
        </p:txBody>
      </p:sp>
      <p:pic>
        <p:nvPicPr>
          <p:cNvPr id="4" name="Picture 4" descr="MEUSAC"/>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0200" y="4649788"/>
            <a:ext cx="2422525" cy="2084387"/>
          </a:xfrm>
          <a:prstGeom prst="rect">
            <a:avLst/>
          </a:prstGeom>
          <a:noFill/>
          <a:ln w="9525">
            <a:noFill/>
            <a:miter lim="800000"/>
            <a:headEnd/>
            <a:tailEnd/>
          </a:ln>
        </p:spPr>
      </p:pic>
      <p:sp>
        <p:nvSpPr>
          <p:cNvPr id="5" name="Footer Placeholder 4"/>
          <p:cNvSpPr>
            <a:spLocks noGrp="1"/>
          </p:cNvSpPr>
          <p:nvPr>
            <p:ph type="ftr" sz="quarter" idx="11"/>
          </p:nvPr>
        </p:nvSpPr>
        <p:spPr>
          <a:xfrm>
            <a:off x="6012160" y="6093296"/>
            <a:ext cx="2834208" cy="441400"/>
          </a:xfrm>
        </p:spPr>
        <p:txBody>
          <a:bodyPr/>
          <a:lstStyle/>
          <a:p>
            <a:r>
              <a:rPr lang="en-GB" sz="1500" b="1" dirty="0" smtClean="0">
                <a:solidFill>
                  <a:srgbClr val="2B4A5E"/>
                </a:solidFill>
                <a:latin typeface="Arial" charset="0"/>
                <a:cs typeface="Arial" charset="0"/>
              </a:rPr>
              <a:t>Presented by Neil Portelli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2B4A5E"/>
                </a:solidFill>
                <a:latin typeface="Arial" charset="0"/>
                <a:ea typeface="+mn-ea"/>
                <a:cs typeface="Arial" charset="0"/>
              </a:rPr>
              <a:t>CAP is about our environment</a:t>
            </a:r>
          </a:p>
        </p:txBody>
      </p:sp>
      <p:sp>
        <p:nvSpPr>
          <p:cNvPr id="3" name="Content Placeholder 2"/>
          <p:cNvSpPr>
            <a:spLocks noGrp="1"/>
          </p:cNvSpPr>
          <p:nvPr>
            <p:ph sz="half" idx="1"/>
          </p:nvPr>
        </p:nvSpPr>
        <p:spPr>
          <a:xfrm>
            <a:off x="457200" y="2249424"/>
            <a:ext cx="4762872" cy="4525963"/>
          </a:xfrm>
        </p:spPr>
        <p:txBody>
          <a:bodyPr>
            <a:normAutofit fontScale="92500" lnSpcReduction="10000"/>
          </a:bodyPr>
          <a:lstStyle/>
          <a:p>
            <a:pPr algn="just">
              <a:buNone/>
            </a:pPr>
            <a:r>
              <a:rPr lang="en-GB" sz="1600" dirty="0" smtClean="0">
                <a:solidFill>
                  <a:srgbClr val="2B4A5E"/>
                </a:solidFill>
                <a:latin typeface="Arial" charset="0"/>
                <a:cs typeface="Arial" charset="0"/>
              </a:rPr>
              <a:t>Our countryside is not in its original natural state. </a:t>
            </a:r>
            <a:r>
              <a:rPr lang="en-GB" sz="1600" dirty="0" smtClean="0">
                <a:solidFill>
                  <a:srgbClr val="2B4A5E"/>
                </a:solidFill>
                <a:latin typeface="Arial" charset="0"/>
                <a:cs typeface="Arial" charset="0"/>
              </a:rPr>
              <a:t>It has been shaped by farming over the centuries</a:t>
            </a:r>
            <a:r>
              <a:rPr lang="en-GB" sz="1600" dirty="0" smtClean="0">
                <a:solidFill>
                  <a:srgbClr val="2B4A5E"/>
                </a:solidFill>
                <a:latin typeface="Arial" charset="0"/>
                <a:cs typeface="Arial" charset="0"/>
              </a:rPr>
              <a:t>.</a:t>
            </a:r>
          </a:p>
          <a:p>
            <a:pPr algn="just">
              <a:buNone/>
            </a:pPr>
            <a:endParaRPr lang="en-GB" sz="1600" dirty="0" smtClean="0">
              <a:solidFill>
                <a:srgbClr val="2B4A5E"/>
              </a:solidFill>
              <a:latin typeface="Arial" charset="0"/>
              <a:cs typeface="Arial" charset="0"/>
            </a:endParaRPr>
          </a:p>
          <a:p>
            <a:pPr algn="just">
              <a:buNone/>
            </a:pPr>
            <a:r>
              <a:rPr lang="en-GB" sz="1600" dirty="0" smtClean="0">
                <a:solidFill>
                  <a:srgbClr val="2B4A5E"/>
                </a:solidFill>
                <a:latin typeface="Arial" charset="0"/>
                <a:cs typeface="Arial" charset="0"/>
              </a:rPr>
              <a:t>Farmers </a:t>
            </a:r>
            <a:r>
              <a:rPr lang="en-GB" sz="1600" dirty="0" smtClean="0">
                <a:solidFill>
                  <a:srgbClr val="2B4A5E"/>
                </a:solidFill>
                <a:latin typeface="Arial" charset="0"/>
                <a:cs typeface="Arial" charset="0"/>
              </a:rPr>
              <a:t>manage the countryside for the benefit of us all.</a:t>
            </a:r>
            <a:endParaRPr lang="en-GB" sz="1600" dirty="0" smtClean="0">
              <a:solidFill>
                <a:srgbClr val="2B4A5E"/>
              </a:solidFill>
              <a:latin typeface="Arial" charset="0"/>
              <a:cs typeface="Arial" charset="0"/>
            </a:endParaRPr>
          </a:p>
          <a:p>
            <a:pPr algn="just">
              <a:buNone/>
            </a:pPr>
            <a:endParaRPr lang="en-GB" sz="1600" dirty="0" smtClean="0">
              <a:solidFill>
                <a:srgbClr val="2B4A5E"/>
              </a:solidFill>
              <a:latin typeface="Arial" charset="0"/>
              <a:cs typeface="Arial" charset="0"/>
            </a:endParaRPr>
          </a:p>
          <a:p>
            <a:pPr algn="just">
              <a:buNone/>
            </a:pPr>
            <a:r>
              <a:rPr lang="en-GB" sz="1600" dirty="0" smtClean="0">
                <a:solidFill>
                  <a:srgbClr val="2B4A5E"/>
                </a:solidFill>
                <a:latin typeface="Arial" charset="0"/>
                <a:cs typeface="Arial" charset="0"/>
              </a:rPr>
              <a:t>They supply public goods — the most important of which is the good care and maintenance of our soils, our landscapes and our biodiversity.</a:t>
            </a:r>
          </a:p>
          <a:p>
            <a:pPr algn="just">
              <a:buNone/>
            </a:pPr>
            <a:endParaRPr lang="en-GB" sz="1600" dirty="0" smtClean="0">
              <a:solidFill>
                <a:srgbClr val="2B4A5E"/>
              </a:solidFill>
              <a:latin typeface="Arial" charset="0"/>
              <a:cs typeface="Arial" charset="0"/>
            </a:endParaRPr>
          </a:p>
          <a:p>
            <a:pPr algn="just">
              <a:buNone/>
            </a:pPr>
            <a:r>
              <a:rPr lang="en-GB" sz="1600" dirty="0" smtClean="0">
                <a:solidFill>
                  <a:srgbClr val="2B4A5E"/>
                </a:solidFill>
                <a:latin typeface="Arial" charset="0"/>
                <a:cs typeface="Arial" charset="0"/>
              </a:rPr>
              <a:t>To remunerate farmers for this service to society as a whole, the EU provides farmers with income support</a:t>
            </a:r>
            <a:r>
              <a:rPr lang="en-GB" sz="1600" dirty="0" smtClean="0">
                <a:solidFill>
                  <a:srgbClr val="2B4A5E"/>
                </a:solidFill>
                <a:latin typeface="Arial" charset="0"/>
                <a:cs typeface="Arial" charset="0"/>
              </a:rPr>
              <a:t>.</a:t>
            </a:r>
          </a:p>
          <a:p>
            <a:pPr algn="just">
              <a:buNone/>
            </a:pPr>
            <a:endParaRPr lang="en-GB" sz="1600" dirty="0" smtClean="0">
              <a:solidFill>
                <a:srgbClr val="2B4A5E"/>
              </a:solidFill>
              <a:latin typeface="Arial" charset="0"/>
              <a:cs typeface="Arial" charset="0"/>
            </a:endParaRPr>
          </a:p>
          <a:p>
            <a:pPr algn="just">
              <a:buNone/>
            </a:pPr>
            <a:r>
              <a:rPr lang="en-GB" sz="1600" dirty="0" smtClean="0">
                <a:solidFill>
                  <a:srgbClr val="2B4A5E"/>
                </a:solidFill>
                <a:latin typeface="Arial" charset="0"/>
                <a:cs typeface="Arial" charset="0"/>
              </a:rPr>
              <a:t>Farmers can be adversely affected by climate change. The CAP provides them with financial assistance to adjust their farming methods and systems to cope with the effects of a changing climate.</a:t>
            </a:r>
          </a:p>
        </p:txBody>
      </p:sp>
      <p:pic>
        <p:nvPicPr>
          <p:cNvPr id="9218" name="Picture 2" descr="http://danubealliancemagazine.com/wp-content/uploads/2013/07/7024851_orig.jpg"/>
          <p:cNvPicPr>
            <a:picLocks noChangeAspect="1" noChangeArrowheads="1"/>
          </p:cNvPicPr>
          <p:nvPr/>
        </p:nvPicPr>
        <p:blipFill>
          <a:blip r:embed="rId2" cstate="print"/>
          <a:srcRect/>
          <a:stretch>
            <a:fillRect/>
          </a:stretch>
        </p:blipFill>
        <p:spPr bwMode="auto">
          <a:xfrm>
            <a:off x="5508104" y="2204864"/>
            <a:ext cx="3024336" cy="2004310"/>
          </a:xfrm>
          <a:prstGeom prst="rect">
            <a:avLst/>
          </a:prstGeom>
          <a:noFill/>
        </p:spPr>
      </p:pic>
      <p:pic>
        <p:nvPicPr>
          <p:cNvPr id="9220" name="Picture 4" descr="https://millsapfarms.files.wordpress.com/2011/01/mg_5910.jpg"/>
          <p:cNvPicPr>
            <a:picLocks noChangeAspect="1" noChangeArrowheads="1"/>
          </p:cNvPicPr>
          <p:nvPr/>
        </p:nvPicPr>
        <p:blipFill>
          <a:blip r:embed="rId3" cstate="print"/>
          <a:srcRect/>
          <a:stretch>
            <a:fillRect/>
          </a:stretch>
        </p:blipFill>
        <p:spPr bwMode="auto">
          <a:xfrm>
            <a:off x="5508104" y="4437112"/>
            <a:ext cx="3024336" cy="201572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066800"/>
          </a:xfrm>
        </p:spPr>
        <p:txBody>
          <a:bodyPr>
            <a:normAutofit fontScale="90000"/>
          </a:bodyPr>
          <a:lstStyle/>
          <a:p>
            <a:r>
              <a:rPr lang="en-GB" b="1" dirty="0" smtClean="0">
                <a:solidFill>
                  <a:srgbClr val="2B4A5E"/>
                </a:solidFill>
                <a:latin typeface="Arial" charset="0"/>
                <a:ea typeface="+mn-ea"/>
                <a:cs typeface="Arial" charset="0"/>
              </a:rPr>
              <a:t>Why is agricultural policy set at an EU leve</a:t>
            </a:r>
            <a:r>
              <a:rPr lang="en-GB" b="1" dirty="0" smtClean="0">
                <a:solidFill>
                  <a:srgbClr val="2B4A5E"/>
                </a:solidFill>
                <a:latin typeface="Arial" charset="0"/>
                <a:ea typeface="+mn-ea"/>
                <a:cs typeface="Arial" charset="0"/>
              </a:rPr>
              <a:t>l</a:t>
            </a:r>
            <a:r>
              <a:rPr lang="en-GB" b="1" dirty="0" smtClean="0">
                <a:solidFill>
                  <a:srgbClr val="2B4A5E"/>
                </a:solidFill>
                <a:latin typeface="Arial" charset="0"/>
                <a:ea typeface="+mn-ea"/>
                <a:cs typeface="Arial" charset="0"/>
              </a:rPr>
              <a:t>?</a:t>
            </a:r>
            <a:endParaRPr lang="en-GB" b="1" dirty="0" smtClean="0">
              <a:solidFill>
                <a:srgbClr val="2B4A5E"/>
              </a:solidFill>
              <a:latin typeface="Arial" charset="0"/>
              <a:ea typeface="+mn-ea"/>
              <a:cs typeface="Arial" charset="0"/>
            </a:endParaRPr>
          </a:p>
        </p:txBody>
      </p:sp>
      <p:sp>
        <p:nvSpPr>
          <p:cNvPr id="3" name="Content Placeholder 2"/>
          <p:cNvSpPr>
            <a:spLocks noGrp="1"/>
          </p:cNvSpPr>
          <p:nvPr>
            <p:ph idx="1"/>
          </p:nvPr>
        </p:nvSpPr>
        <p:spPr>
          <a:xfrm>
            <a:off x="467544" y="1916832"/>
            <a:ext cx="8229600" cy="4325112"/>
          </a:xfrm>
        </p:spPr>
        <p:txBody>
          <a:bodyPr>
            <a:normAutofit/>
          </a:bodyPr>
          <a:lstStyle/>
          <a:p>
            <a:pPr algn="just">
              <a:buNone/>
            </a:pPr>
            <a:r>
              <a:rPr lang="en-GB" sz="1600" dirty="0" smtClean="0">
                <a:solidFill>
                  <a:srgbClr val="2B4A5E"/>
                </a:solidFill>
                <a:latin typeface="Arial" charset="0"/>
                <a:cs typeface="Arial" charset="0"/>
              </a:rPr>
              <a:t>The main aims of CAP are:</a:t>
            </a:r>
            <a:endParaRPr lang="en-GB" sz="1400" dirty="0" smtClean="0">
              <a:solidFill>
                <a:srgbClr val="2B4A5E"/>
              </a:solidFill>
              <a:latin typeface="Arial" charset="0"/>
              <a:cs typeface="Arial" charset="0"/>
            </a:endParaRPr>
          </a:p>
          <a:p>
            <a:pPr algn="just">
              <a:buNone/>
            </a:pPr>
            <a:endParaRPr lang="en-GB" sz="1400" dirty="0" smtClean="0">
              <a:solidFill>
                <a:srgbClr val="2B4A5E"/>
              </a:solidFill>
              <a:latin typeface="Arial" charset="0"/>
              <a:cs typeface="Arial" charset="0"/>
            </a:endParaRPr>
          </a:p>
          <a:p>
            <a:pPr algn="just"/>
            <a:r>
              <a:rPr lang="en-GB" sz="1600" dirty="0" smtClean="0">
                <a:solidFill>
                  <a:srgbClr val="2B4A5E"/>
                </a:solidFill>
                <a:latin typeface="Arial" charset="0"/>
                <a:cs typeface="Arial" charset="0"/>
              </a:rPr>
              <a:t>to improve agricultural productivity, so that consumers have a stable supply of affordable food</a:t>
            </a:r>
            <a:r>
              <a:rPr lang="en-GB" sz="1600" dirty="0" smtClean="0">
                <a:solidFill>
                  <a:srgbClr val="2B4A5E"/>
                </a:solidFill>
                <a:latin typeface="Arial" charset="0"/>
                <a:cs typeface="Arial" charset="0"/>
              </a:rPr>
              <a:t>, and</a:t>
            </a:r>
          </a:p>
          <a:p>
            <a:pPr algn="just"/>
            <a:endParaRPr lang="en-GB" sz="1600" dirty="0" smtClean="0">
              <a:solidFill>
                <a:srgbClr val="2B4A5E"/>
              </a:solidFill>
              <a:latin typeface="Arial" charset="0"/>
              <a:cs typeface="Arial" charset="0"/>
            </a:endParaRPr>
          </a:p>
          <a:p>
            <a:pPr algn="just"/>
            <a:r>
              <a:rPr lang="en-GB" sz="1600" dirty="0" smtClean="0">
                <a:solidFill>
                  <a:srgbClr val="2B4A5E"/>
                </a:solidFill>
                <a:latin typeface="Arial" charset="0"/>
                <a:cs typeface="Arial" charset="0"/>
              </a:rPr>
              <a:t>To </a:t>
            </a:r>
            <a:r>
              <a:rPr lang="en-GB" sz="1600" dirty="0" smtClean="0">
                <a:solidFill>
                  <a:srgbClr val="2B4A5E"/>
                </a:solidFill>
                <a:latin typeface="Arial" charset="0"/>
                <a:cs typeface="Arial" charset="0"/>
              </a:rPr>
              <a:t>ensure that EU farmers can make a reasonable </a:t>
            </a:r>
            <a:r>
              <a:rPr lang="en-GB" sz="1600" dirty="0" smtClean="0">
                <a:solidFill>
                  <a:srgbClr val="2B4A5E"/>
                </a:solidFill>
                <a:latin typeface="Arial" charset="0"/>
                <a:cs typeface="Arial" charset="0"/>
              </a:rPr>
              <a:t>living.</a:t>
            </a:r>
          </a:p>
          <a:p>
            <a:pPr algn="just"/>
            <a:endParaRPr lang="en-GB" sz="1600" dirty="0" smtClean="0">
              <a:solidFill>
                <a:srgbClr val="2B4A5E"/>
              </a:solidFill>
              <a:latin typeface="Arial" charset="0"/>
              <a:cs typeface="Arial" charset="0"/>
            </a:endParaRPr>
          </a:p>
          <a:p>
            <a:pPr algn="just">
              <a:buNone/>
            </a:pPr>
            <a:r>
              <a:rPr lang="en-GB" sz="1600" dirty="0" smtClean="0">
                <a:solidFill>
                  <a:srgbClr val="2B4A5E"/>
                </a:solidFill>
                <a:latin typeface="Arial" charset="0"/>
                <a:cs typeface="Arial" charset="0"/>
              </a:rPr>
              <a:t>All the Member States share these two objectives, neither of which can be attained without providing financial support to farming and rural areas.</a:t>
            </a:r>
          </a:p>
        </p:txBody>
      </p:sp>
      <p:pic>
        <p:nvPicPr>
          <p:cNvPr id="4" name="Picture 7" descr="untitled 1"/>
          <p:cNvPicPr>
            <a:picLocks noChangeAspect="1" noChangeArrowheads="1"/>
          </p:cNvPicPr>
          <p:nvPr/>
        </p:nvPicPr>
        <p:blipFill>
          <a:blip r:embed="rId2" cstate="print"/>
          <a:stretch>
            <a:fillRect/>
          </a:stretch>
        </p:blipFill>
        <p:spPr>
          <a:xfrm>
            <a:off x="1331640" y="4581128"/>
            <a:ext cx="2704762" cy="1685714"/>
          </a:xfrm>
          <a:prstGeom prst="rect">
            <a:avLst/>
          </a:prstGeom>
          <a:noFill/>
          <a:ln>
            <a:solidFill>
              <a:schemeClr val="tx1"/>
            </a:solidFill>
          </a:ln>
        </p:spPr>
      </p:pic>
      <p:pic>
        <p:nvPicPr>
          <p:cNvPr id="5" name="Picture 5" descr="imagesCAIA7PN0"/>
          <p:cNvPicPr>
            <a:picLocks noChangeAspect="1" noChangeArrowheads="1"/>
          </p:cNvPicPr>
          <p:nvPr/>
        </p:nvPicPr>
        <p:blipFill>
          <a:blip r:embed="rId3" cstate="print"/>
          <a:stretch>
            <a:fillRect/>
          </a:stretch>
        </p:blipFill>
        <p:spPr>
          <a:xfrm>
            <a:off x="4932040" y="4581128"/>
            <a:ext cx="2664296" cy="1664172"/>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066800"/>
          </a:xfrm>
        </p:spPr>
        <p:txBody>
          <a:bodyPr>
            <a:normAutofit fontScale="90000"/>
          </a:bodyPr>
          <a:lstStyle/>
          <a:p>
            <a:r>
              <a:rPr lang="en-GB" b="1" dirty="0" smtClean="0">
                <a:solidFill>
                  <a:srgbClr val="2B4A5E"/>
                </a:solidFill>
                <a:latin typeface="Arial" charset="0"/>
                <a:ea typeface="+mn-ea"/>
                <a:cs typeface="Arial" charset="0"/>
              </a:rPr>
              <a:t>Why is agricultural policy set at an EU leve</a:t>
            </a:r>
            <a:r>
              <a:rPr lang="en-GB" b="1" dirty="0" smtClean="0">
                <a:solidFill>
                  <a:srgbClr val="2B4A5E"/>
                </a:solidFill>
                <a:latin typeface="Arial" charset="0"/>
                <a:ea typeface="+mn-ea"/>
                <a:cs typeface="Arial" charset="0"/>
              </a:rPr>
              <a:t>l</a:t>
            </a:r>
            <a:r>
              <a:rPr lang="en-GB" b="1" dirty="0" smtClean="0">
                <a:solidFill>
                  <a:srgbClr val="2B4A5E"/>
                </a:solidFill>
                <a:latin typeface="Arial" charset="0"/>
                <a:ea typeface="+mn-ea"/>
                <a:cs typeface="Arial" charset="0"/>
              </a:rPr>
              <a:t>? (cont.)</a:t>
            </a:r>
            <a:endParaRPr lang="en-GB" b="1" dirty="0" smtClean="0">
              <a:solidFill>
                <a:srgbClr val="2B4A5E"/>
              </a:solidFill>
              <a:latin typeface="Arial" charset="0"/>
              <a:ea typeface="+mn-ea"/>
              <a:cs typeface="Arial" charset="0"/>
            </a:endParaRPr>
          </a:p>
        </p:txBody>
      </p:sp>
      <p:sp>
        <p:nvSpPr>
          <p:cNvPr id="3" name="Content Placeholder 2"/>
          <p:cNvSpPr>
            <a:spLocks noGrp="1"/>
          </p:cNvSpPr>
          <p:nvPr>
            <p:ph idx="1"/>
          </p:nvPr>
        </p:nvSpPr>
        <p:spPr>
          <a:xfrm>
            <a:off x="467544" y="1916832"/>
            <a:ext cx="8229600" cy="4325112"/>
          </a:xfrm>
        </p:spPr>
        <p:txBody>
          <a:bodyPr>
            <a:normAutofit/>
          </a:bodyPr>
          <a:lstStyle/>
          <a:p>
            <a:pPr algn="just">
              <a:buNone/>
            </a:pPr>
            <a:r>
              <a:rPr lang="en-GB" sz="1600" dirty="0" smtClean="0">
                <a:solidFill>
                  <a:srgbClr val="2B4A5E"/>
                </a:solidFill>
                <a:latin typeface="Arial" charset="0"/>
                <a:cs typeface="Arial" charset="0"/>
              </a:rPr>
              <a:t>A collective EU policy makes for better use of budgetary resources than would the coexistence of 28 national </a:t>
            </a:r>
            <a:r>
              <a:rPr lang="en-GB" sz="1600" dirty="0" smtClean="0">
                <a:solidFill>
                  <a:srgbClr val="2B4A5E"/>
                </a:solidFill>
                <a:latin typeface="Arial" charset="0"/>
                <a:cs typeface="Arial" charset="0"/>
              </a:rPr>
              <a:t>policies.</a:t>
            </a:r>
          </a:p>
          <a:p>
            <a:pPr algn="just">
              <a:buNone/>
            </a:pPr>
            <a:endParaRPr lang="en-GB" sz="1600" dirty="0" smtClean="0">
              <a:solidFill>
                <a:srgbClr val="2B4A5E"/>
              </a:solidFill>
              <a:latin typeface="Arial" charset="0"/>
              <a:cs typeface="Arial" charset="0"/>
            </a:endParaRPr>
          </a:p>
          <a:p>
            <a:pPr algn="just">
              <a:buNone/>
            </a:pPr>
            <a:r>
              <a:rPr lang="en-GB" sz="1600" dirty="0" smtClean="0">
                <a:solidFill>
                  <a:srgbClr val="2B4A5E"/>
                </a:solidFill>
                <a:latin typeface="Arial" charset="0"/>
                <a:cs typeface="Arial" charset="0"/>
              </a:rPr>
              <a:t>A policy set at the European level ensures common rules in a single market; addresses market volatility where </a:t>
            </a:r>
            <a:r>
              <a:rPr lang="en-GB" sz="1600" dirty="0" smtClean="0">
                <a:solidFill>
                  <a:srgbClr val="2B4A5E"/>
                </a:solidFill>
                <a:latin typeface="Arial" charset="0"/>
                <a:cs typeface="Arial" charset="0"/>
              </a:rPr>
              <a:t>needed</a:t>
            </a:r>
            <a:r>
              <a:rPr lang="en-GB" sz="1600" dirty="0" smtClean="0">
                <a:solidFill>
                  <a:srgbClr val="2B4A5E"/>
                </a:solidFill>
                <a:latin typeface="Arial" charset="0"/>
                <a:cs typeface="Arial" charset="0"/>
              </a:rPr>
              <a:t>: addresses market volatility where needed; safeguards the progress made in recent reforms towards increased competitiveness of European agriculture and provides for a common trade policy allowing the EU to negotiate as one, vis-à-vis our global trading partners. </a:t>
            </a:r>
          </a:p>
          <a:p>
            <a:pPr algn="just">
              <a:buNone/>
            </a:pPr>
            <a:endParaRPr lang="en-GB" sz="1600" dirty="0" smtClean="0">
              <a:solidFill>
                <a:srgbClr val="2B4A5E"/>
              </a:solidFill>
              <a:latin typeface="Arial" charset="0"/>
              <a:cs typeface="Arial" charset="0"/>
            </a:endParaRPr>
          </a:p>
          <a:p>
            <a:pPr algn="just">
              <a:buNone/>
            </a:pPr>
            <a:endParaRPr lang="en-GB" sz="1600" dirty="0" smtClean="0">
              <a:solidFill>
                <a:srgbClr val="2B4A5E"/>
              </a:solidFill>
              <a:latin typeface="Arial" charset="0"/>
              <a:cs typeface="Arial" charset="0"/>
            </a:endParaRPr>
          </a:p>
        </p:txBody>
      </p:sp>
      <p:pic>
        <p:nvPicPr>
          <p:cNvPr id="6" name="Picture 6" descr="AGRIFISH Council Meeting"/>
          <p:cNvPicPr>
            <a:picLocks noChangeAspect="1" noChangeArrowheads="1"/>
          </p:cNvPicPr>
          <p:nvPr/>
        </p:nvPicPr>
        <p:blipFill>
          <a:blip r:embed="rId2" cstate="print"/>
          <a:stretch>
            <a:fillRect/>
          </a:stretch>
        </p:blipFill>
        <p:spPr>
          <a:xfrm>
            <a:off x="2771800" y="4293096"/>
            <a:ext cx="3770313" cy="1732894"/>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92696"/>
            <a:ext cx="8229600" cy="1066800"/>
          </a:xfrm>
        </p:spPr>
        <p:txBody>
          <a:bodyPr>
            <a:normAutofit/>
          </a:bodyPr>
          <a:lstStyle/>
          <a:p>
            <a:r>
              <a:rPr lang="en-GB" b="1" dirty="0" smtClean="0">
                <a:solidFill>
                  <a:srgbClr val="2B4A5E"/>
                </a:solidFill>
                <a:latin typeface="Arial" charset="0"/>
                <a:ea typeface="+mn-ea"/>
                <a:cs typeface="Arial" charset="0"/>
              </a:rPr>
              <a:t>How agricultural policy works</a:t>
            </a:r>
            <a:endParaRPr lang="en-GB" b="1" dirty="0" smtClean="0">
              <a:solidFill>
                <a:srgbClr val="2B4A5E"/>
              </a:solidFill>
              <a:latin typeface="Arial" charset="0"/>
              <a:ea typeface="+mn-ea"/>
              <a:cs typeface="Arial" charset="0"/>
            </a:endParaRPr>
          </a:p>
        </p:txBody>
      </p:sp>
      <p:sp>
        <p:nvSpPr>
          <p:cNvPr id="3" name="Content Placeholder 2"/>
          <p:cNvSpPr>
            <a:spLocks noGrp="1"/>
          </p:cNvSpPr>
          <p:nvPr>
            <p:ph idx="1"/>
          </p:nvPr>
        </p:nvSpPr>
        <p:spPr>
          <a:xfrm>
            <a:off x="467544" y="1700808"/>
            <a:ext cx="8229600" cy="4325112"/>
          </a:xfrm>
        </p:spPr>
        <p:txBody>
          <a:bodyPr>
            <a:normAutofit/>
          </a:bodyPr>
          <a:lstStyle/>
          <a:p>
            <a:pPr algn="just">
              <a:buNone/>
            </a:pPr>
            <a:endParaRPr lang="en-GB" sz="1600" dirty="0" smtClean="0">
              <a:solidFill>
                <a:srgbClr val="2B4A5E"/>
              </a:solidFill>
              <a:latin typeface="Arial" charset="0"/>
              <a:cs typeface="Arial" charset="0"/>
            </a:endParaRPr>
          </a:p>
          <a:p>
            <a:pPr algn="just">
              <a:buNone/>
            </a:pPr>
            <a:endParaRPr lang="en-GB" sz="1600" dirty="0" smtClean="0">
              <a:solidFill>
                <a:srgbClr val="2B4A5E"/>
              </a:solidFill>
              <a:latin typeface="Arial" charset="0"/>
              <a:cs typeface="Arial" charset="0"/>
            </a:endParaRPr>
          </a:p>
        </p:txBody>
      </p:sp>
      <p:graphicFrame>
        <p:nvGraphicFramePr>
          <p:cNvPr id="5" name="Content Placeholder 3"/>
          <p:cNvGraphicFramePr>
            <a:graphicFrameLocks/>
          </p:cNvGraphicFramePr>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066800"/>
          </a:xfrm>
        </p:spPr>
        <p:txBody>
          <a:bodyPr>
            <a:normAutofit/>
          </a:bodyPr>
          <a:lstStyle/>
          <a:p>
            <a:r>
              <a:rPr lang="en-GB" b="1" dirty="0" smtClean="0">
                <a:solidFill>
                  <a:srgbClr val="2B4A5E"/>
                </a:solidFill>
                <a:latin typeface="Arial" charset="0"/>
                <a:ea typeface="+mn-ea"/>
                <a:cs typeface="Arial" charset="0"/>
              </a:rPr>
              <a:t>Market Support </a:t>
            </a:r>
            <a:endParaRPr lang="en-GB" b="1" dirty="0" smtClean="0">
              <a:solidFill>
                <a:srgbClr val="2B4A5E"/>
              </a:solidFill>
              <a:latin typeface="Arial" charset="0"/>
              <a:ea typeface="+mn-ea"/>
              <a:cs typeface="Arial" charset="0"/>
            </a:endParaRPr>
          </a:p>
        </p:txBody>
      </p:sp>
      <p:sp>
        <p:nvSpPr>
          <p:cNvPr id="3" name="Content Placeholder 2"/>
          <p:cNvSpPr>
            <a:spLocks noGrp="1"/>
          </p:cNvSpPr>
          <p:nvPr>
            <p:ph idx="1"/>
          </p:nvPr>
        </p:nvSpPr>
        <p:spPr>
          <a:xfrm>
            <a:off x="467544" y="1844824"/>
            <a:ext cx="8229600" cy="4325112"/>
          </a:xfrm>
        </p:spPr>
        <p:txBody>
          <a:bodyPr>
            <a:normAutofit/>
          </a:bodyPr>
          <a:lstStyle/>
          <a:p>
            <a:pPr algn="just">
              <a:buNone/>
            </a:pPr>
            <a:r>
              <a:rPr lang="en-GB" sz="1600" dirty="0" smtClean="0">
                <a:solidFill>
                  <a:srgbClr val="2B4A5E"/>
                </a:solidFill>
                <a:latin typeface="Arial" charset="0"/>
                <a:cs typeface="Arial" charset="0"/>
              </a:rPr>
              <a:t>Agriculture is more weather- and climate-dependent than many other </a:t>
            </a:r>
            <a:r>
              <a:rPr lang="en-GB" sz="1600" dirty="0" smtClean="0">
                <a:solidFill>
                  <a:srgbClr val="2B4A5E"/>
                </a:solidFill>
                <a:latin typeface="Arial" charset="0"/>
                <a:cs typeface="Arial" charset="0"/>
              </a:rPr>
              <a:t>sectors.</a:t>
            </a:r>
          </a:p>
          <a:p>
            <a:pPr algn="just">
              <a:buNone/>
            </a:pPr>
            <a:endParaRPr lang="en-GB" sz="1600" dirty="0" smtClean="0">
              <a:solidFill>
                <a:srgbClr val="2B4A5E"/>
              </a:solidFill>
              <a:latin typeface="Arial" charset="0"/>
              <a:cs typeface="Arial" charset="0"/>
            </a:endParaRPr>
          </a:p>
          <a:p>
            <a:pPr algn="just">
              <a:buNone/>
            </a:pPr>
            <a:r>
              <a:rPr lang="en-GB" sz="1600" dirty="0" smtClean="0">
                <a:solidFill>
                  <a:srgbClr val="2B4A5E"/>
                </a:solidFill>
                <a:latin typeface="Arial" charset="0"/>
                <a:cs typeface="Arial" charset="0"/>
              </a:rPr>
              <a:t>These business uncertainties justify the important role that the public sector plays in ensuring stability for farmers</a:t>
            </a:r>
            <a:r>
              <a:rPr lang="en-GB" sz="1600" dirty="0" smtClean="0">
                <a:solidFill>
                  <a:srgbClr val="2B4A5E"/>
                </a:solidFill>
                <a:latin typeface="Arial" charset="0"/>
                <a:cs typeface="Arial" charset="0"/>
              </a:rPr>
              <a:t>.</a:t>
            </a:r>
          </a:p>
          <a:p>
            <a:pPr algn="just">
              <a:buNone/>
            </a:pPr>
            <a:endParaRPr lang="en-GB" sz="1600" dirty="0" smtClean="0">
              <a:solidFill>
                <a:srgbClr val="2B4A5E"/>
              </a:solidFill>
              <a:latin typeface="Arial" charset="0"/>
              <a:cs typeface="Arial" charset="0"/>
            </a:endParaRPr>
          </a:p>
          <a:p>
            <a:pPr algn="just">
              <a:buNone/>
            </a:pPr>
            <a:r>
              <a:rPr lang="en-GB" sz="1600" dirty="0" smtClean="0">
                <a:solidFill>
                  <a:srgbClr val="2B4A5E"/>
                </a:solidFill>
                <a:latin typeface="Arial" charset="0"/>
                <a:cs typeface="Arial" charset="0"/>
              </a:rPr>
              <a:t>A number of market instruments are used to provide market safety nets</a:t>
            </a:r>
          </a:p>
        </p:txBody>
      </p:sp>
      <p:pic>
        <p:nvPicPr>
          <p:cNvPr id="6" name="Picture 8" descr="imagesCAXUNBYC"/>
          <p:cNvPicPr>
            <a:picLocks noChangeAspect="1" noChangeArrowheads="1"/>
          </p:cNvPicPr>
          <p:nvPr/>
        </p:nvPicPr>
        <p:blipFill>
          <a:blip r:embed="rId2" cstate="print"/>
          <a:stretch>
            <a:fillRect/>
          </a:stretch>
        </p:blipFill>
        <p:spPr>
          <a:xfrm>
            <a:off x="971600" y="4005064"/>
            <a:ext cx="3078584" cy="2048658"/>
          </a:xfrm>
          <a:prstGeom prst="rect">
            <a:avLst/>
          </a:prstGeom>
          <a:noFill/>
          <a:ln>
            <a:solidFill>
              <a:schemeClr val="tx1"/>
            </a:solidFill>
          </a:ln>
        </p:spPr>
      </p:pic>
      <p:pic>
        <p:nvPicPr>
          <p:cNvPr id="7" name="Picture 13" descr="imagesCARL7YET"/>
          <p:cNvPicPr>
            <a:picLocks noChangeAspect="1" noChangeArrowheads="1"/>
          </p:cNvPicPr>
          <p:nvPr/>
        </p:nvPicPr>
        <p:blipFill>
          <a:blip r:embed="rId3" cstate="print"/>
          <a:srcRect/>
          <a:stretch>
            <a:fillRect/>
          </a:stretch>
        </p:blipFill>
        <p:spPr bwMode="auto">
          <a:xfrm>
            <a:off x="4427984" y="4005064"/>
            <a:ext cx="4181078" cy="2090539"/>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066800"/>
          </a:xfrm>
        </p:spPr>
        <p:txBody>
          <a:bodyPr>
            <a:normAutofit/>
          </a:bodyPr>
          <a:lstStyle/>
          <a:p>
            <a:r>
              <a:rPr lang="en-GB" b="1" dirty="0" smtClean="0">
                <a:solidFill>
                  <a:srgbClr val="2B4A5E"/>
                </a:solidFill>
                <a:latin typeface="Arial" charset="0"/>
                <a:ea typeface="+mn-ea"/>
                <a:cs typeface="Arial" charset="0"/>
              </a:rPr>
              <a:t>Income Support </a:t>
            </a:r>
            <a:endParaRPr lang="en-GB" b="1" dirty="0" smtClean="0">
              <a:solidFill>
                <a:srgbClr val="2B4A5E"/>
              </a:solidFill>
              <a:latin typeface="Arial" charset="0"/>
              <a:ea typeface="+mn-ea"/>
              <a:cs typeface="Arial" charset="0"/>
            </a:endParaRPr>
          </a:p>
        </p:txBody>
      </p:sp>
      <p:sp>
        <p:nvSpPr>
          <p:cNvPr id="3" name="Content Placeholder 2"/>
          <p:cNvSpPr>
            <a:spLocks noGrp="1"/>
          </p:cNvSpPr>
          <p:nvPr>
            <p:ph idx="1"/>
          </p:nvPr>
        </p:nvSpPr>
        <p:spPr>
          <a:xfrm>
            <a:off x="467544" y="1844824"/>
            <a:ext cx="8229600" cy="4325112"/>
          </a:xfrm>
        </p:spPr>
        <p:txBody>
          <a:bodyPr>
            <a:normAutofit/>
          </a:bodyPr>
          <a:lstStyle/>
          <a:p>
            <a:pPr algn="just">
              <a:buNone/>
            </a:pPr>
            <a:r>
              <a:rPr lang="en-GB" sz="1600" dirty="0" smtClean="0">
                <a:solidFill>
                  <a:srgbClr val="2B4A5E"/>
                </a:solidFill>
                <a:latin typeface="Arial" charset="0"/>
                <a:cs typeface="Arial" charset="0"/>
              </a:rPr>
              <a:t>Direct payments not only provide farmers with a basic income but also ensure the provision of environmental public goods</a:t>
            </a:r>
          </a:p>
        </p:txBody>
      </p:sp>
      <p:pic>
        <p:nvPicPr>
          <p:cNvPr id="8" name="Picture 7" descr="HayMaking_PaulHarris2.jpg"/>
          <p:cNvPicPr>
            <a:picLocks noChangeAspect="1"/>
          </p:cNvPicPr>
          <p:nvPr/>
        </p:nvPicPr>
        <p:blipFill>
          <a:blip r:embed="rId2" cstate="print"/>
          <a:stretch>
            <a:fillRect/>
          </a:stretch>
        </p:blipFill>
        <p:spPr>
          <a:xfrm>
            <a:off x="1043608" y="3284984"/>
            <a:ext cx="7048500" cy="1905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066800"/>
          </a:xfrm>
        </p:spPr>
        <p:txBody>
          <a:bodyPr>
            <a:normAutofit/>
          </a:bodyPr>
          <a:lstStyle/>
          <a:p>
            <a:r>
              <a:rPr lang="en-GB" b="1" dirty="0" smtClean="0">
                <a:solidFill>
                  <a:srgbClr val="2B4A5E"/>
                </a:solidFill>
                <a:latin typeface="Arial" charset="0"/>
                <a:ea typeface="+mn-ea"/>
                <a:cs typeface="Arial" charset="0"/>
              </a:rPr>
              <a:t>Rural Development</a:t>
            </a:r>
            <a:endParaRPr lang="en-GB" b="1" dirty="0" smtClean="0">
              <a:solidFill>
                <a:srgbClr val="2B4A5E"/>
              </a:solidFill>
              <a:latin typeface="Arial" charset="0"/>
              <a:ea typeface="+mn-ea"/>
              <a:cs typeface="Arial" charset="0"/>
            </a:endParaRPr>
          </a:p>
        </p:txBody>
      </p:sp>
      <p:sp>
        <p:nvSpPr>
          <p:cNvPr id="3" name="Content Placeholder 2"/>
          <p:cNvSpPr>
            <a:spLocks noGrp="1"/>
          </p:cNvSpPr>
          <p:nvPr>
            <p:ph idx="1"/>
          </p:nvPr>
        </p:nvSpPr>
        <p:spPr>
          <a:xfrm>
            <a:off x="467544" y="1844824"/>
            <a:ext cx="8229600" cy="4325112"/>
          </a:xfrm>
        </p:spPr>
        <p:txBody>
          <a:bodyPr>
            <a:normAutofit/>
          </a:bodyPr>
          <a:lstStyle/>
          <a:p>
            <a:pPr algn="just">
              <a:buNone/>
            </a:pPr>
            <a:r>
              <a:rPr lang="en-GB" sz="1600" dirty="0" smtClean="0">
                <a:solidFill>
                  <a:srgbClr val="2B4A5E"/>
                </a:solidFill>
                <a:latin typeface="Arial" charset="0"/>
                <a:cs typeface="Arial" charset="0"/>
              </a:rPr>
              <a:t>National (sometimes regional) programmes of development are established to address the specific needs and challenges facing rural </a:t>
            </a:r>
            <a:r>
              <a:rPr lang="en-GB" sz="1600" dirty="0" smtClean="0">
                <a:solidFill>
                  <a:srgbClr val="2B4A5E"/>
                </a:solidFill>
                <a:latin typeface="Arial" charset="0"/>
                <a:cs typeface="Arial" charset="0"/>
              </a:rPr>
              <a:t>areas</a:t>
            </a:r>
          </a:p>
          <a:p>
            <a:pPr algn="just">
              <a:buNone/>
            </a:pPr>
            <a:endParaRPr lang="en-GB" sz="1600" dirty="0" smtClean="0">
              <a:solidFill>
                <a:srgbClr val="2B4A5E"/>
              </a:solidFill>
              <a:latin typeface="Arial" charset="0"/>
              <a:cs typeface="Arial" charset="0"/>
            </a:endParaRPr>
          </a:p>
          <a:p>
            <a:pPr algn="just">
              <a:buNone/>
            </a:pPr>
            <a:r>
              <a:rPr lang="en-GB" sz="1600" dirty="0" smtClean="0">
                <a:solidFill>
                  <a:srgbClr val="2B4A5E"/>
                </a:solidFill>
                <a:latin typeface="Arial" charset="0"/>
                <a:cs typeface="Arial" charset="0"/>
              </a:rPr>
              <a:t>Whilst Member States compose their programmes from the same list of measures, they have the flexibility to address the issues of most concern within their respective territory reflecting their specific economic, natural and structural conditions</a:t>
            </a:r>
          </a:p>
        </p:txBody>
      </p:sp>
      <p:pic>
        <p:nvPicPr>
          <p:cNvPr id="1026" name="Picture 2" descr="http://agri.eu/f/news/4/375_7580c71af95746f5019a6a481d801657.jpg"/>
          <p:cNvPicPr>
            <a:picLocks noChangeAspect="1" noChangeArrowheads="1"/>
          </p:cNvPicPr>
          <p:nvPr/>
        </p:nvPicPr>
        <p:blipFill>
          <a:blip r:embed="rId2" cstate="print"/>
          <a:srcRect/>
          <a:stretch>
            <a:fillRect/>
          </a:stretch>
        </p:blipFill>
        <p:spPr bwMode="auto">
          <a:xfrm>
            <a:off x="611560" y="3573016"/>
            <a:ext cx="3571875" cy="2676525"/>
          </a:xfrm>
          <a:prstGeom prst="rect">
            <a:avLst/>
          </a:prstGeom>
          <a:noFill/>
        </p:spPr>
      </p:pic>
      <p:pic>
        <p:nvPicPr>
          <p:cNvPr id="1028" name="Picture 4" descr="http://www.erdfconvergence.org.uk/_userfiles/files/GrowthProgramme/eafrd_image.jpg"/>
          <p:cNvPicPr>
            <a:picLocks noChangeAspect="1" noChangeArrowheads="1"/>
          </p:cNvPicPr>
          <p:nvPr/>
        </p:nvPicPr>
        <p:blipFill>
          <a:blip r:embed="rId3" cstate="print"/>
          <a:srcRect/>
          <a:stretch>
            <a:fillRect/>
          </a:stretch>
        </p:blipFill>
        <p:spPr bwMode="auto">
          <a:xfrm>
            <a:off x="4572000" y="3861048"/>
            <a:ext cx="4274840" cy="213742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066800"/>
          </a:xfrm>
        </p:spPr>
        <p:txBody>
          <a:bodyPr>
            <a:normAutofit/>
          </a:bodyPr>
          <a:lstStyle/>
          <a:p>
            <a:r>
              <a:rPr lang="en-GB" b="1" dirty="0" smtClean="0">
                <a:solidFill>
                  <a:srgbClr val="2B4A5E"/>
                </a:solidFill>
                <a:latin typeface="Arial" charset="0"/>
                <a:ea typeface="+mn-ea"/>
                <a:cs typeface="Arial" charset="0"/>
              </a:rPr>
              <a:t>Funding CAP</a:t>
            </a:r>
            <a:endParaRPr lang="en-GB" b="1" dirty="0" smtClean="0">
              <a:solidFill>
                <a:srgbClr val="2B4A5E"/>
              </a:solidFill>
              <a:latin typeface="Arial" charset="0"/>
              <a:ea typeface="+mn-ea"/>
              <a:cs typeface="Arial" charset="0"/>
            </a:endParaRPr>
          </a:p>
        </p:txBody>
      </p:sp>
      <p:sp>
        <p:nvSpPr>
          <p:cNvPr id="3" name="Content Placeholder 2"/>
          <p:cNvSpPr>
            <a:spLocks noGrp="1"/>
          </p:cNvSpPr>
          <p:nvPr>
            <p:ph sz="half" idx="1"/>
          </p:nvPr>
        </p:nvSpPr>
        <p:spPr>
          <a:xfrm>
            <a:off x="4499992" y="1772816"/>
            <a:ext cx="4038600" cy="4858555"/>
          </a:xfrm>
        </p:spPr>
        <p:txBody>
          <a:bodyPr>
            <a:normAutofit fontScale="85000" lnSpcReduction="20000"/>
          </a:bodyPr>
          <a:lstStyle/>
          <a:p>
            <a:pPr algn="just">
              <a:buNone/>
            </a:pPr>
            <a:r>
              <a:rPr lang="en-GB" sz="1600" dirty="0" smtClean="0">
                <a:solidFill>
                  <a:srgbClr val="2B4A5E"/>
                </a:solidFill>
                <a:latin typeface="Arial" charset="0"/>
                <a:cs typeface="Arial" charset="0"/>
              </a:rPr>
              <a:t>As </a:t>
            </a:r>
            <a:r>
              <a:rPr lang="en-GB" sz="1600" dirty="0" smtClean="0">
                <a:solidFill>
                  <a:srgbClr val="2B4A5E"/>
                </a:solidFill>
                <a:latin typeface="Arial" charset="0"/>
                <a:cs typeface="Arial" charset="0"/>
              </a:rPr>
              <a:t>regards the funding of the CAP, there is a predetermined maximum budget (as with all EU policies) which is fixed for 7 years at a </a:t>
            </a:r>
            <a:r>
              <a:rPr lang="en-GB" sz="1600" dirty="0" smtClean="0">
                <a:solidFill>
                  <a:srgbClr val="2B4A5E"/>
                </a:solidFill>
                <a:latin typeface="Arial" charset="0"/>
                <a:cs typeface="Arial" charset="0"/>
              </a:rPr>
              <a:t>time (current programme: 2014-2020)</a:t>
            </a:r>
          </a:p>
          <a:p>
            <a:pPr algn="just">
              <a:buNone/>
            </a:pPr>
            <a:endParaRPr lang="en-GB" sz="1600" dirty="0" smtClean="0">
              <a:solidFill>
                <a:srgbClr val="2B4A5E"/>
              </a:solidFill>
              <a:latin typeface="Arial" charset="0"/>
              <a:cs typeface="Arial" charset="0"/>
            </a:endParaRPr>
          </a:p>
          <a:p>
            <a:pPr algn="just">
              <a:buNone/>
            </a:pPr>
            <a:r>
              <a:rPr lang="en-GB" sz="1600" dirty="0" smtClean="0">
                <a:solidFill>
                  <a:srgbClr val="2B4A5E"/>
                </a:solidFill>
                <a:latin typeface="Arial" charset="0"/>
                <a:cs typeface="Arial" charset="0"/>
              </a:rPr>
              <a:t>This ensures a ceiling on expenditure but also predictability for farmers as to what is available</a:t>
            </a:r>
            <a:r>
              <a:rPr lang="en-GB" sz="1600" dirty="0" smtClean="0">
                <a:solidFill>
                  <a:srgbClr val="2B4A5E"/>
                </a:solidFill>
                <a:latin typeface="Arial" charset="0"/>
                <a:cs typeface="Arial" charset="0"/>
              </a:rPr>
              <a:t>.</a:t>
            </a:r>
          </a:p>
          <a:p>
            <a:pPr algn="just">
              <a:buNone/>
            </a:pPr>
            <a:endParaRPr lang="en-GB" sz="1600" dirty="0" smtClean="0">
              <a:solidFill>
                <a:srgbClr val="2B4A5E"/>
              </a:solidFill>
              <a:latin typeface="Arial" charset="0"/>
              <a:cs typeface="Arial" charset="0"/>
            </a:endParaRPr>
          </a:p>
          <a:p>
            <a:pPr algn="just">
              <a:buNone/>
            </a:pPr>
            <a:r>
              <a:rPr lang="en-GB" sz="1600" dirty="0" smtClean="0">
                <a:solidFill>
                  <a:srgbClr val="2B4A5E"/>
                </a:solidFill>
                <a:latin typeface="Arial" charset="0"/>
                <a:cs typeface="Arial" charset="0"/>
              </a:rPr>
              <a:t>Successive policy reforms have improved the efficiency of the tools </a:t>
            </a:r>
            <a:r>
              <a:rPr lang="en-GB" sz="1600" dirty="0" smtClean="0">
                <a:solidFill>
                  <a:srgbClr val="2B4A5E"/>
                </a:solidFill>
                <a:latin typeface="Arial" charset="0"/>
                <a:cs typeface="Arial" charset="0"/>
              </a:rPr>
              <a:t>available.</a:t>
            </a:r>
          </a:p>
          <a:p>
            <a:pPr algn="just">
              <a:buNone/>
            </a:pPr>
            <a:endParaRPr lang="en-GB" sz="1600" dirty="0" smtClean="0">
              <a:solidFill>
                <a:srgbClr val="2B4A5E"/>
              </a:solidFill>
              <a:latin typeface="Arial" charset="0"/>
              <a:cs typeface="Arial" charset="0"/>
            </a:endParaRPr>
          </a:p>
          <a:p>
            <a:pPr algn="just">
              <a:buNone/>
            </a:pPr>
            <a:r>
              <a:rPr lang="en-GB" sz="1600" dirty="0" smtClean="0">
                <a:solidFill>
                  <a:srgbClr val="2B4A5E"/>
                </a:solidFill>
                <a:latin typeface="Arial" charset="0"/>
                <a:cs typeface="Arial" charset="0"/>
              </a:rPr>
              <a:t>Gradually the least efficient policy tools have been replaced with more efficient instruments, allowing the CAP to better respond to the needs of farmers as well as to the requirements and needs of consumers</a:t>
            </a:r>
            <a:r>
              <a:rPr lang="en-GB" sz="1600" dirty="0" smtClean="0">
                <a:solidFill>
                  <a:srgbClr val="2B4A5E"/>
                </a:solidFill>
                <a:latin typeface="Arial" charset="0"/>
                <a:cs typeface="Arial" charset="0"/>
              </a:rPr>
              <a:t>.</a:t>
            </a:r>
          </a:p>
          <a:p>
            <a:pPr algn="just">
              <a:buNone/>
            </a:pPr>
            <a:endParaRPr lang="en-GB" sz="1600" dirty="0" smtClean="0">
              <a:solidFill>
                <a:srgbClr val="2B4A5E"/>
              </a:solidFill>
              <a:latin typeface="Arial" charset="0"/>
              <a:cs typeface="Arial" charset="0"/>
            </a:endParaRPr>
          </a:p>
          <a:p>
            <a:pPr algn="just">
              <a:buNone/>
            </a:pPr>
            <a:r>
              <a:rPr lang="en-GB" sz="1600" dirty="0" smtClean="0">
                <a:solidFill>
                  <a:srgbClr val="2B4A5E"/>
                </a:solidFill>
                <a:latin typeface="Arial" charset="0"/>
                <a:cs typeface="Arial" charset="0"/>
              </a:rPr>
              <a:t>The first two dimensions — </a:t>
            </a:r>
            <a:r>
              <a:rPr lang="en-GB" sz="1600" b="1" dirty="0" smtClean="0">
                <a:solidFill>
                  <a:srgbClr val="2B4A5E"/>
                </a:solidFill>
                <a:latin typeface="Arial" charset="0"/>
                <a:cs typeface="Arial" charset="0"/>
              </a:rPr>
              <a:t>market support </a:t>
            </a:r>
            <a:r>
              <a:rPr lang="en-GB" sz="1600" dirty="0" smtClean="0">
                <a:solidFill>
                  <a:srgbClr val="2B4A5E"/>
                </a:solidFill>
                <a:latin typeface="Arial" charset="0"/>
                <a:cs typeface="Arial" charset="0"/>
              </a:rPr>
              <a:t>and </a:t>
            </a:r>
            <a:r>
              <a:rPr lang="en-GB" sz="1600" b="1" dirty="0" smtClean="0">
                <a:solidFill>
                  <a:srgbClr val="2B4A5E"/>
                </a:solidFill>
                <a:latin typeface="Arial" charset="0"/>
                <a:cs typeface="Arial" charset="0"/>
              </a:rPr>
              <a:t>income support </a:t>
            </a:r>
            <a:r>
              <a:rPr lang="en-GB" sz="1600" dirty="0" smtClean="0">
                <a:solidFill>
                  <a:srgbClr val="2B4A5E"/>
                </a:solidFill>
                <a:latin typeface="Arial" charset="0"/>
                <a:cs typeface="Arial" charset="0"/>
              </a:rPr>
              <a:t>— are solely funded by the EU budget, whilst the </a:t>
            </a:r>
            <a:r>
              <a:rPr lang="en-GB" sz="1600" b="1" dirty="0" smtClean="0">
                <a:solidFill>
                  <a:srgbClr val="2B4A5E"/>
                </a:solidFill>
                <a:latin typeface="Arial" charset="0"/>
                <a:cs typeface="Arial" charset="0"/>
              </a:rPr>
              <a:t>rural development </a:t>
            </a:r>
            <a:r>
              <a:rPr lang="en-GB" sz="1600" dirty="0" smtClean="0">
                <a:solidFill>
                  <a:srgbClr val="2B4A5E"/>
                </a:solidFill>
                <a:latin typeface="Arial" charset="0"/>
                <a:cs typeface="Arial" charset="0"/>
              </a:rPr>
              <a:t>dimension is based on </a:t>
            </a:r>
            <a:r>
              <a:rPr lang="en-GB" sz="1600" dirty="0" smtClean="0">
                <a:solidFill>
                  <a:srgbClr val="2B4A5E"/>
                </a:solidFill>
                <a:latin typeface="Arial" charset="0"/>
                <a:cs typeface="Arial" charset="0"/>
              </a:rPr>
              <a:t>multi-annual </a:t>
            </a:r>
            <a:r>
              <a:rPr lang="en-GB" sz="1600" dirty="0" smtClean="0">
                <a:solidFill>
                  <a:srgbClr val="2B4A5E"/>
                </a:solidFill>
                <a:latin typeface="Arial" charset="0"/>
                <a:cs typeface="Arial" charset="0"/>
              </a:rPr>
              <a:t>programming and is co-financed </a:t>
            </a:r>
            <a:r>
              <a:rPr lang="en-GB" sz="1600" dirty="0" smtClean="0">
                <a:solidFill>
                  <a:srgbClr val="2B4A5E"/>
                </a:solidFill>
                <a:latin typeface="Arial" charset="0"/>
                <a:cs typeface="Arial" charset="0"/>
              </a:rPr>
              <a:t>by </a:t>
            </a:r>
            <a:r>
              <a:rPr lang="en-GB" sz="1600" dirty="0" smtClean="0">
                <a:solidFill>
                  <a:srgbClr val="2B4A5E"/>
                </a:solidFill>
                <a:latin typeface="Arial" charset="0"/>
                <a:cs typeface="Arial" charset="0"/>
              </a:rPr>
              <a:t>Member States.</a:t>
            </a:r>
            <a:endParaRPr lang="en-GB" sz="1600" dirty="0" smtClean="0">
              <a:solidFill>
                <a:srgbClr val="2B4A5E"/>
              </a:solidFill>
              <a:latin typeface="Arial" charset="0"/>
              <a:cs typeface="Arial" charset="0"/>
            </a:endParaRPr>
          </a:p>
        </p:txBody>
      </p:sp>
      <p:pic>
        <p:nvPicPr>
          <p:cNvPr id="33794" name="Picture 2" descr="http://c1.thejournal.ie/media/2013/02/eu-budget-2013-facts-figures-2-752x501.jpg"/>
          <p:cNvPicPr>
            <a:picLocks noChangeAspect="1" noChangeArrowheads="1"/>
          </p:cNvPicPr>
          <p:nvPr/>
        </p:nvPicPr>
        <p:blipFill>
          <a:blip r:embed="rId2" cstate="print"/>
          <a:srcRect/>
          <a:stretch>
            <a:fillRect/>
          </a:stretch>
        </p:blipFill>
        <p:spPr bwMode="auto">
          <a:xfrm>
            <a:off x="539552" y="2852936"/>
            <a:ext cx="3812200" cy="2539777"/>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066800"/>
          </a:xfrm>
        </p:spPr>
        <p:txBody>
          <a:bodyPr>
            <a:normAutofit fontScale="90000"/>
          </a:bodyPr>
          <a:lstStyle/>
          <a:p>
            <a:r>
              <a:rPr lang="en-GB" b="1" dirty="0" smtClean="0">
                <a:solidFill>
                  <a:srgbClr val="2B4A5E"/>
                </a:solidFill>
                <a:latin typeface="Arial" charset="0"/>
                <a:ea typeface="+mn-ea"/>
                <a:cs typeface="Arial" charset="0"/>
              </a:rPr>
              <a:t>A policy financed by the EU budget</a:t>
            </a:r>
            <a:endParaRPr lang="en-GB" b="1" dirty="0" smtClean="0">
              <a:solidFill>
                <a:srgbClr val="2B4A5E"/>
              </a:solidFill>
              <a:latin typeface="Arial" charset="0"/>
              <a:ea typeface="+mn-ea"/>
              <a:cs typeface="Arial" charset="0"/>
            </a:endParaRPr>
          </a:p>
        </p:txBody>
      </p:sp>
      <p:sp>
        <p:nvSpPr>
          <p:cNvPr id="3" name="Content Placeholder 2"/>
          <p:cNvSpPr>
            <a:spLocks noGrp="1"/>
          </p:cNvSpPr>
          <p:nvPr>
            <p:ph idx="1"/>
          </p:nvPr>
        </p:nvSpPr>
        <p:spPr>
          <a:xfrm>
            <a:off x="467544" y="1844824"/>
            <a:ext cx="8229600" cy="4325112"/>
          </a:xfrm>
        </p:spPr>
        <p:txBody>
          <a:bodyPr>
            <a:normAutofit/>
          </a:bodyPr>
          <a:lstStyle/>
          <a:p>
            <a:pPr algn="just">
              <a:buNone/>
            </a:pPr>
            <a:r>
              <a:rPr lang="en-GB" sz="1600" dirty="0" smtClean="0">
                <a:solidFill>
                  <a:srgbClr val="2B4A5E"/>
                </a:solidFill>
                <a:latin typeface="Arial" charset="0"/>
                <a:cs typeface="Arial" charset="0"/>
              </a:rPr>
              <a:t>The budget dedicated to the CAP is considered by some people to be a controversial issue</a:t>
            </a:r>
            <a:r>
              <a:rPr lang="en-GB" sz="1600" dirty="0" smtClean="0">
                <a:solidFill>
                  <a:srgbClr val="2B4A5E"/>
                </a:solidFill>
                <a:latin typeface="Arial" charset="0"/>
                <a:cs typeface="Arial" charset="0"/>
              </a:rPr>
              <a:t>.</a:t>
            </a:r>
          </a:p>
          <a:p>
            <a:pPr algn="just">
              <a:buNone/>
            </a:pPr>
            <a:endParaRPr lang="en-GB" sz="1600" dirty="0" smtClean="0">
              <a:solidFill>
                <a:srgbClr val="2B4A5E"/>
              </a:solidFill>
              <a:latin typeface="Arial" charset="0"/>
              <a:cs typeface="Arial" charset="0"/>
            </a:endParaRPr>
          </a:p>
          <a:p>
            <a:pPr algn="just">
              <a:buNone/>
            </a:pPr>
            <a:r>
              <a:rPr lang="en-GB" sz="1600" dirty="0" smtClean="0">
                <a:solidFill>
                  <a:srgbClr val="2B4A5E"/>
                </a:solidFill>
                <a:latin typeface="Arial" charset="0"/>
                <a:cs typeface="Arial" charset="0"/>
              </a:rPr>
              <a:t>The statement ‘</a:t>
            </a:r>
            <a:r>
              <a:rPr lang="en-GB" sz="1600" i="1" dirty="0" smtClean="0">
                <a:solidFill>
                  <a:srgbClr val="2B4A5E"/>
                </a:solidFill>
                <a:latin typeface="Arial" charset="0"/>
                <a:cs typeface="Arial" charset="0"/>
              </a:rPr>
              <a:t>half the EU budget is dedicated to the CAP</a:t>
            </a:r>
            <a:r>
              <a:rPr lang="en-GB" sz="1600" dirty="0" smtClean="0">
                <a:solidFill>
                  <a:srgbClr val="2B4A5E"/>
                </a:solidFill>
                <a:latin typeface="Arial" charset="0"/>
                <a:cs typeface="Arial" charset="0"/>
              </a:rPr>
              <a:t>’ is frequently voiced</a:t>
            </a:r>
            <a:r>
              <a:rPr lang="en-GB" sz="1600" dirty="0" smtClean="0">
                <a:solidFill>
                  <a:srgbClr val="2B4A5E"/>
                </a:solidFill>
                <a:latin typeface="Arial" charset="0"/>
                <a:cs typeface="Arial" charset="0"/>
              </a:rPr>
              <a:t>.</a:t>
            </a:r>
          </a:p>
          <a:p>
            <a:pPr algn="just">
              <a:buNone/>
            </a:pPr>
            <a:endParaRPr lang="en-GB" sz="1600" dirty="0" smtClean="0">
              <a:solidFill>
                <a:srgbClr val="2B4A5E"/>
              </a:solidFill>
              <a:latin typeface="Arial" charset="0"/>
              <a:cs typeface="Arial" charset="0"/>
            </a:endParaRPr>
          </a:p>
          <a:p>
            <a:pPr algn="just">
              <a:buNone/>
            </a:pPr>
            <a:r>
              <a:rPr lang="en-GB" sz="1600" dirty="0" smtClean="0">
                <a:solidFill>
                  <a:srgbClr val="2B4A5E"/>
                </a:solidFill>
                <a:latin typeface="Arial" charset="0"/>
                <a:cs typeface="Arial" charset="0"/>
              </a:rPr>
              <a:t>Policy requires about 40% of the EU Budget.</a:t>
            </a:r>
          </a:p>
          <a:p>
            <a:pPr algn="just">
              <a:buNone/>
            </a:pPr>
            <a:endParaRPr lang="en-GB" sz="1600" dirty="0" smtClean="0">
              <a:solidFill>
                <a:srgbClr val="2B4A5E"/>
              </a:solidFill>
              <a:latin typeface="Arial" charset="0"/>
              <a:cs typeface="Arial" charset="0"/>
            </a:endParaRPr>
          </a:p>
          <a:p>
            <a:pPr algn="just">
              <a:buNone/>
            </a:pPr>
            <a:r>
              <a:rPr lang="en-GB" sz="1600" dirty="0" smtClean="0">
                <a:solidFill>
                  <a:srgbClr val="2B4A5E"/>
                </a:solidFill>
                <a:latin typeface="Arial" charset="0"/>
                <a:cs typeface="Arial" charset="0"/>
              </a:rPr>
              <a:t>Unlike most other policies (mainly financed by Member States), agricultural policy is mainly financed by the EU.</a:t>
            </a:r>
          </a:p>
          <a:p>
            <a:pPr algn="just">
              <a:buNone/>
            </a:pPr>
            <a:endParaRPr lang="en-GB" sz="1600" dirty="0" smtClean="0">
              <a:solidFill>
                <a:srgbClr val="2B4A5E"/>
              </a:solidFill>
              <a:latin typeface="Arial" charset="0"/>
              <a:cs typeface="Arial" charset="0"/>
            </a:endParaRPr>
          </a:p>
          <a:p>
            <a:pPr algn="just">
              <a:buNone/>
            </a:pPr>
            <a:r>
              <a:rPr lang="en-GB" sz="1600" dirty="0" smtClean="0">
                <a:solidFill>
                  <a:srgbClr val="2B4A5E"/>
                </a:solidFill>
                <a:latin typeface="Arial" charset="0"/>
                <a:cs typeface="Arial" charset="0"/>
              </a:rPr>
              <a:t>Placing the budget within the context of all public expenditure of the EU, the budget allocation for the policy is small (approximately 1% of all expenditure in the EU).</a:t>
            </a:r>
          </a:p>
          <a:p>
            <a:pPr algn="just">
              <a:buNone/>
            </a:pPr>
            <a:endParaRPr lang="en-GB" sz="1600" dirty="0" smtClean="0">
              <a:solidFill>
                <a:srgbClr val="2B4A5E"/>
              </a:solidFill>
              <a:latin typeface="Arial" charset="0"/>
              <a:cs typeface="Arial" charset="0"/>
            </a:endParaRPr>
          </a:p>
          <a:p>
            <a:pPr algn="just">
              <a:buNone/>
            </a:pPr>
            <a:r>
              <a:rPr lang="en-GB" sz="1600" dirty="0" smtClean="0">
                <a:solidFill>
                  <a:srgbClr val="2B4A5E"/>
                </a:solidFill>
                <a:latin typeface="Arial" charset="0"/>
                <a:cs typeface="Arial" charset="0"/>
              </a:rPr>
              <a:t>The budget of the common agricultural policy has decreased very sharply over the past 30 years, from almost 75% to around 40%.</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2B4A5E"/>
                </a:solidFill>
                <a:latin typeface="Arial" charset="0"/>
                <a:ea typeface="+mn-ea"/>
                <a:cs typeface="Arial" charset="0"/>
              </a:rPr>
              <a:t>Maltese agriculture at a glance</a:t>
            </a:r>
            <a:br>
              <a:rPr lang="en-GB" b="1" dirty="0" smtClean="0">
                <a:solidFill>
                  <a:srgbClr val="2B4A5E"/>
                </a:solidFill>
                <a:latin typeface="Arial" charset="0"/>
                <a:ea typeface="+mn-ea"/>
                <a:cs typeface="Arial" charset="0"/>
              </a:rPr>
            </a:br>
            <a:endParaRPr lang="en-GB" b="1" dirty="0" smtClean="0">
              <a:solidFill>
                <a:srgbClr val="2B4A5E"/>
              </a:solidFill>
              <a:latin typeface="Arial" charset="0"/>
              <a:ea typeface="+mn-ea"/>
              <a:cs typeface="Arial" charset="0"/>
            </a:endParaRPr>
          </a:p>
        </p:txBody>
      </p:sp>
      <p:sp>
        <p:nvSpPr>
          <p:cNvPr id="3" name="Content Placeholder 2"/>
          <p:cNvSpPr>
            <a:spLocks noGrp="1"/>
          </p:cNvSpPr>
          <p:nvPr>
            <p:ph sz="half" idx="1"/>
          </p:nvPr>
        </p:nvSpPr>
        <p:spPr/>
        <p:txBody>
          <a:bodyPr>
            <a:normAutofit fontScale="92500" lnSpcReduction="10000"/>
          </a:bodyPr>
          <a:lstStyle/>
          <a:p>
            <a:pPr algn="just">
              <a:buNone/>
            </a:pPr>
            <a:r>
              <a:rPr lang="en-GB" sz="1600" dirty="0" smtClean="0">
                <a:solidFill>
                  <a:srgbClr val="2B4A5E"/>
                </a:solidFill>
                <a:latin typeface="Arial" charset="0"/>
                <a:cs typeface="Arial" charset="0"/>
              </a:rPr>
              <a:t>Malta smallest EU Member State with an area of 316km</a:t>
            </a:r>
            <a:r>
              <a:rPr lang="en-GB" sz="1600" baseline="30000" dirty="0" smtClean="0">
                <a:solidFill>
                  <a:srgbClr val="2B4A5E"/>
                </a:solidFill>
                <a:latin typeface="Arial" charset="0"/>
                <a:cs typeface="Arial" charset="0"/>
              </a:rPr>
              <a:t>2</a:t>
            </a:r>
          </a:p>
          <a:p>
            <a:pPr algn="just">
              <a:buNone/>
            </a:pPr>
            <a:endParaRPr lang="en-GB" sz="1600" baseline="30000" dirty="0" smtClean="0">
              <a:solidFill>
                <a:srgbClr val="2B4A5E"/>
              </a:solidFill>
              <a:latin typeface="Arial" charset="0"/>
              <a:cs typeface="Arial" charset="0"/>
            </a:endParaRPr>
          </a:p>
          <a:p>
            <a:pPr algn="just">
              <a:buNone/>
            </a:pPr>
            <a:r>
              <a:rPr lang="en-GB" sz="1600" dirty="0" smtClean="0">
                <a:solidFill>
                  <a:srgbClr val="2B4A5E"/>
                </a:solidFill>
                <a:latin typeface="Arial" charset="0"/>
                <a:cs typeface="Arial" charset="0"/>
              </a:rPr>
              <a:t>Rural areas account for </a:t>
            </a:r>
            <a:r>
              <a:rPr lang="en-GB" sz="1600" b="1" dirty="0" smtClean="0">
                <a:solidFill>
                  <a:srgbClr val="2B4A5E"/>
                </a:solidFill>
                <a:latin typeface="Arial" charset="0"/>
                <a:cs typeface="Arial" charset="0"/>
              </a:rPr>
              <a:t>91%</a:t>
            </a:r>
            <a:r>
              <a:rPr lang="en-GB" sz="1600" dirty="0" smtClean="0">
                <a:solidFill>
                  <a:srgbClr val="2B4A5E"/>
                </a:solidFill>
                <a:latin typeface="Arial" charset="0"/>
                <a:cs typeface="Arial" charset="0"/>
              </a:rPr>
              <a:t> of island’s territory and are home to </a:t>
            </a:r>
            <a:r>
              <a:rPr lang="en-GB" sz="1600" b="1" dirty="0" smtClean="0">
                <a:solidFill>
                  <a:srgbClr val="2B4A5E"/>
                </a:solidFill>
                <a:latin typeface="Arial" charset="0"/>
                <a:cs typeface="Arial" charset="0"/>
              </a:rPr>
              <a:t>64%</a:t>
            </a:r>
            <a:r>
              <a:rPr lang="en-GB" sz="1600" dirty="0" smtClean="0">
                <a:solidFill>
                  <a:srgbClr val="2B4A5E"/>
                </a:solidFill>
                <a:latin typeface="Arial" charset="0"/>
                <a:cs typeface="Arial" charset="0"/>
              </a:rPr>
              <a:t> of total population.</a:t>
            </a:r>
          </a:p>
          <a:p>
            <a:pPr algn="just">
              <a:buNone/>
            </a:pPr>
            <a:endParaRPr lang="en-GB" sz="1600" dirty="0" smtClean="0">
              <a:solidFill>
                <a:srgbClr val="2B4A5E"/>
              </a:solidFill>
              <a:latin typeface="Arial" charset="0"/>
              <a:cs typeface="Arial" charset="0"/>
            </a:endParaRPr>
          </a:p>
          <a:p>
            <a:pPr algn="just">
              <a:buNone/>
            </a:pPr>
            <a:r>
              <a:rPr lang="en-GB" sz="1600" dirty="0" smtClean="0">
                <a:solidFill>
                  <a:srgbClr val="2B4A5E"/>
                </a:solidFill>
                <a:latin typeface="Arial" charset="0"/>
                <a:cs typeface="Arial" charset="0"/>
              </a:rPr>
              <a:t>Agricultural sector accounts for </a:t>
            </a:r>
            <a:r>
              <a:rPr lang="en-GB" sz="1600" b="1" dirty="0" smtClean="0">
                <a:solidFill>
                  <a:srgbClr val="2B4A5E"/>
                </a:solidFill>
                <a:latin typeface="Arial" charset="0"/>
                <a:cs typeface="Arial" charset="0"/>
              </a:rPr>
              <a:t>1.7%</a:t>
            </a:r>
            <a:r>
              <a:rPr lang="en-GB" sz="1600" dirty="0" smtClean="0">
                <a:solidFill>
                  <a:srgbClr val="2B4A5E"/>
                </a:solidFill>
                <a:latin typeface="Arial" charset="0"/>
                <a:cs typeface="Arial" charset="0"/>
              </a:rPr>
              <a:t> of country’s economy (</a:t>
            </a:r>
            <a:r>
              <a:rPr lang="en-GB" sz="1600" b="1" dirty="0" smtClean="0">
                <a:solidFill>
                  <a:srgbClr val="2B4A5E"/>
                </a:solidFill>
                <a:latin typeface="Arial" charset="0"/>
                <a:cs typeface="Arial" charset="0"/>
              </a:rPr>
              <a:t>1.7% in EU-28</a:t>
            </a:r>
            <a:r>
              <a:rPr lang="en-GB" sz="1600" dirty="0" smtClean="0">
                <a:solidFill>
                  <a:srgbClr val="2B4A5E"/>
                </a:solidFill>
                <a:latin typeface="Arial" charset="0"/>
                <a:cs typeface="Arial" charset="0"/>
              </a:rPr>
              <a:t>) and </a:t>
            </a:r>
            <a:r>
              <a:rPr lang="en-GB" sz="1600" b="1" dirty="0" smtClean="0">
                <a:solidFill>
                  <a:srgbClr val="2B4A5E"/>
                </a:solidFill>
                <a:latin typeface="Arial" charset="0"/>
                <a:cs typeface="Arial" charset="0"/>
              </a:rPr>
              <a:t>2.9%</a:t>
            </a:r>
            <a:r>
              <a:rPr lang="en-GB" sz="1600" dirty="0" smtClean="0">
                <a:solidFill>
                  <a:srgbClr val="2B4A5E"/>
                </a:solidFill>
                <a:latin typeface="Arial" charset="0"/>
                <a:cs typeface="Arial" charset="0"/>
              </a:rPr>
              <a:t> of total employment (</a:t>
            </a:r>
            <a:r>
              <a:rPr lang="en-GB" sz="1600" b="1" dirty="0" smtClean="0">
                <a:solidFill>
                  <a:srgbClr val="2B4A5E"/>
                </a:solidFill>
                <a:latin typeface="Arial" charset="0"/>
                <a:cs typeface="Arial" charset="0"/>
              </a:rPr>
              <a:t>5.1% in EU-28</a:t>
            </a:r>
            <a:r>
              <a:rPr lang="en-GB" sz="1600" dirty="0" smtClean="0">
                <a:solidFill>
                  <a:srgbClr val="2B4A5E"/>
                </a:solidFill>
                <a:latin typeface="Arial" charset="0"/>
                <a:cs typeface="Arial" charset="0"/>
              </a:rPr>
              <a:t>).</a:t>
            </a:r>
          </a:p>
          <a:p>
            <a:pPr algn="just">
              <a:buNone/>
            </a:pPr>
            <a:endParaRPr lang="en-GB" sz="1600" dirty="0" smtClean="0">
              <a:solidFill>
                <a:srgbClr val="2B4A5E"/>
              </a:solidFill>
              <a:latin typeface="Arial" charset="0"/>
              <a:cs typeface="Arial" charset="0"/>
            </a:endParaRPr>
          </a:p>
          <a:p>
            <a:pPr algn="just">
              <a:buNone/>
            </a:pPr>
            <a:r>
              <a:rPr lang="en-GB" sz="1600" dirty="0" smtClean="0">
                <a:solidFill>
                  <a:srgbClr val="2B4A5E"/>
                </a:solidFill>
                <a:latin typeface="Arial" charset="0"/>
                <a:cs typeface="Arial" charset="0"/>
              </a:rPr>
              <a:t>There are both less young farmers in Malta than on average in the EU-28 (</a:t>
            </a:r>
            <a:r>
              <a:rPr lang="en-GB" sz="1600" b="1" dirty="0" smtClean="0">
                <a:solidFill>
                  <a:srgbClr val="2B4A5E"/>
                </a:solidFill>
                <a:latin typeface="Arial" charset="0"/>
                <a:cs typeface="Arial" charset="0"/>
              </a:rPr>
              <a:t>3.8% </a:t>
            </a:r>
            <a:r>
              <a:rPr lang="en-GB" sz="1600" b="1" dirty="0" err="1" smtClean="0">
                <a:solidFill>
                  <a:srgbClr val="2B4A5E"/>
                </a:solidFill>
                <a:latin typeface="Arial" charset="0"/>
                <a:cs typeface="Arial" charset="0"/>
              </a:rPr>
              <a:t>vs</a:t>
            </a:r>
            <a:r>
              <a:rPr lang="en-GB" sz="1600" b="1" dirty="0" smtClean="0">
                <a:solidFill>
                  <a:srgbClr val="2B4A5E"/>
                </a:solidFill>
                <a:latin typeface="Arial" charset="0"/>
                <a:cs typeface="Arial" charset="0"/>
              </a:rPr>
              <a:t> 6%</a:t>
            </a:r>
            <a:r>
              <a:rPr lang="en-GB" sz="1600" dirty="0" smtClean="0">
                <a:solidFill>
                  <a:srgbClr val="2B4A5E"/>
                </a:solidFill>
                <a:latin typeface="Arial" charset="0"/>
                <a:cs typeface="Arial" charset="0"/>
              </a:rPr>
              <a:t>)</a:t>
            </a:r>
            <a:r>
              <a:rPr lang="en-GB" sz="1600" b="1" dirty="0" smtClean="0">
                <a:solidFill>
                  <a:srgbClr val="2B4A5E"/>
                </a:solidFill>
                <a:latin typeface="Arial" charset="0"/>
                <a:cs typeface="Arial" charset="0"/>
              </a:rPr>
              <a:t> </a:t>
            </a:r>
            <a:r>
              <a:rPr lang="en-GB" sz="1600" dirty="0" smtClean="0">
                <a:solidFill>
                  <a:srgbClr val="2B4A5E"/>
                </a:solidFill>
                <a:latin typeface="Arial" charset="0"/>
                <a:cs typeface="Arial" charset="0"/>
              </a:rPr>
              <a:t>and less older farmers (</a:t>
            </a:r>
            <a:r>
              <a:rPr lang="en-GB" sz="1600" b="1" dirty="0" smtClean="0">
                <a:solidFill>
                  <a:srgbClr val="2B4A5E"/>
                </a:solidFill>
                <a:latin typeface="Arial" charset="0"/>
                <a:cs typeface="Arial" charset="0"/>
              </a:rPr>
              <a:t>25.1% </a:t>
            </a:r>
            <a:r>
              <a:rPr lang="en-GB" sz="1600" b="1" dirty="0" err="1" smtClean="0">
                <a:solidFill>
                  <a:srgbClr val="2B4A5E"/>
                </a:solidFill>
                <a:latin typeface="Arial" charset="0"/>
                <a:cs typeface="Arial" charset="0"/>
              </a:rPr>
              <a:t>vs</a:t>
            </a:r>
            <a:r>
              <a:rPr lang="en-GB" sz="1600" b="1" dirty="0" smtClean="0">
                <a:solidFill>
                  <a:srgbClr val="2B4A5E"/>
                </a:solidFill>
                <a:latin typeface="Arial" charset="0"/>
                <a:cs typeface="Arial" charset="0"/>
              </a:rPr>
              <a:t> 30%</a:t>
            </a:r>
            <a:r>
              <a:rPr lang="en-GB" sz="1600" dirty="0" smtClean="0">
                <a:solidFill>
                  <a:srgbClr val="2B4A5E"/>
                </a:solidFill>
                <a:latin typeface="Arial" charset="0"/>
                <a:cs typeface="Arial" charset="0"/>
              </a:rPr>
              <a:t>).</a:t>
            </a:r>
          </a:p>
          <a:p>
            <a:pPr algn="just">
              <a:buNone/>
            </a:pPr>
            <a:endParaRPr lang="en-GB" sz="1600" dirty="0" smtClean="0">
              <a:solidFill>
                <a:srgbClr val="2B4A5E"/>
              </a:solidFill>
              <a:latin typeface="Arial" charset="0"/>
              <a:cs typeface="Arial" charset="0"/>
            </a:endParaRPr>
          </a:p>
          <a:p>
            <a:pPr algn="just">
              <a:buNone/>
            </a:pPr>
            <a:r>
              <a:rPr lang="en-GB" sz="1600" dirty="0" smtClean="0">
                <a:solidFill>
                  <a:srgbClr val="2B4A5E"/>
                </a:solidFill>
                <a:latin typeface="Arial" charset="0"/>
                <a:cs typeface="Arial" charset="0"/>
              </a:rPr>
              <a:t>Maltese holdings, </a:t>
            </a:r>
            <a:r>
              <a:rPr lang="en-GB" sz="1600" dirty="0" smtClean="0">
                <a:solidFill>
                  <a:srgbClr val="2B4A5E"/>
                </a:solidFill>
                <a:latin typeface="Arial" charset="0"/>
                <a:cs typeface="Arial" charset="0"/>
              </a:rPr>
              <a:t>with an average size of </a:t>
            </a:r>
            <a:r>
              <a:rPr lang="en-GB" sz="1600" b="1" dirty="0" smtClean="0">
                <a:solidFill>
                  <a:srgbClr val="2B4A5E"/>
                </a:solidFill>
                <a:latin typeface="Arial" charset="0"/>
                <a:cs typeface="Arial" charset="0"/>
              </a:rPr>
              <a:t>1.2</a:t>
            </a:r>
            <a:r>
              <a:rPr lang="en-GB" sz="1600" dirty="0" smtClean="0">
                <a:solidFill>
                  <a:srgbClr val="2B4A5E"/>
                </a:solidFill>
                <a:latin typeface="Arial" charset="0"/>
                <a:cs typeface="Arial" charset="0"/>
              </a:rPr>
              <a:t> ha, are smaller than the average EU-28 holding with a size of </a:t>
            </a:r>
            <a:r>
              <a:rPr lang="en-GB" sz="1600" b="1" dirty="0" smtClean="0">
                <a:solidFill>
                  <a:srgbClr val="2B4A5E"/>
                </a:solidFill>
                <a:latin typeface="Arial" charset="0"/>
                <a:cs typeface="Arial" charset="0"/>
              </a:rPr>
              <a:t>14.4</a:t>
            </a:r>
            <a:r>
              <a:rPr lang="en-GB" sz="1600" dirty="0" smtClean="0">
                <a:solidFill>
                  <a:srgbClr val="2B4A5E"/>
                </a:solidFill>
                <a:latin typeface="Arial" charset="0"/>
                <a:cs typeface="Arial" charset="0"/>
              </a:rPr>
              <a:t> ha. </a:t>
            </a:r>
          </a:p>
        </p:txBody>
      </p:sp>
      <p:pic>
        <p:nvPicPr>
          <p:cNvPr id="31746" name="Picture 2" descr="http://www.finmalta.eu/images/3page_img3.jpg"/>
          <p:cNvPicPr>
            <a:picLocks noChangeAspect="1" noChangeArrowheads="1"/>
          </p:cNvPicPr>
          <p:nvPr/>
        </p:nvPicPr>
        <p:blipFill>
          <a:blip r:embed="rId2" cstate="print"/>
          <a:srcRect/>
          <a:stretch>
            <a:fillRect/>
          </a:stretch>
        </p:blipFill>
        <p:spPr bwMode="auto">
          <a:xfrm>
            <a:off x="5076056" y="4469515"/>
            <a:ext cx="3505572" cy="2161771"/>
          </a:xfrm>
          <a:prstGeom prst="rect">
            <a:avLst/>
          </a:prstGeom>
          <a:noFill/>
        </p:spPr>
      </p:pic>
      <p:pic>
        <p:nvPicPr>
          <p:cNvPr id="31748" name="Picture 4" descr="https://cdn-attachments.timesofmalta.com/local_04_1_temp-1376459759-520b1bef-620x348.jpg"/>
          <p:cNvPicPr>
            <a:picLocks noChangeAspect="1" noChangeArrowheads="1"/>
          </p:cNvPicPr>
          <p:nvPr/>
        </p:nvPicPr>
        <p:blipFill>
          <a:blip r:embed="rId3" cstate="print"/>
          <a:srcRect/>
          <a:stretch>
            <a:fillRect/>
          </a:stretch>
        </p:blipFill>
        <p:spPr bwMode="auto">
          <a:xfrm>
            <a:off x="5004048" y="2204864"/>
            <a:ext cx="3528392" cy="198045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457200" fontAlgn="base">
              <a:spcAft>
                <a:spcPct val="0"/>
              </a:spcAft>
            </a:pPr>
            <a:r>
              <a:rPr lang="en-GB" b="1" dirty="0" smtClean="0">
                <a:solidFill>
                  <a:srgbClr val="2B4A5E"/>
                </a:solidFill>
                <a:latin typeface="Arial" charset="0"/>
                <a:ea typeface="+mn-ea"/>
                <a:cs typeface="Arial" charset="0"/>
              </a:rPr>
              <a:t>Outline</a:t>
            </a:r>
            <a:endParaRPr lang="en-GB" b="1" dirty="0">
              <a:solidFill>
                <a:srgbClr val="2B4A5E"/>
              </a:solidFill>
              <a:latin typeface="Arial" charset="0"/>
              <a:ea typeface="+mn-ea"/>
              <a:cs typeface="Arial" charset="0"/>
            </a:endParaRPr>
          </a:p>
        </p:txBody>
      </p:sp>
      <p:sp>
        <p:nvSpPr>
          <p:cNvPr id="3" name="Content Placeholder 2"/>
          <p:cNvSpPr>
            <a:spLocks noGrp="1"/>
          </p:cNvSpPr>
          <p:nvPr>
            <p:ph idx="1"/>
          </p:nvPr>
        </p:nvSpPr>
        <p:spPr/>
        <p:txBody>
          <a:bodyPr>
            <a:normAutofit fontScale="92500" lnSpcReduction="10000"/>
          </a:bodyPr>
          <a:lstStyle/>
          <a:p>
            <a:pPr>
              <a:buNone/>
            </a:pPr>
            <a:r>
              <a:rPr lang="en-GB" sz="1800" b="1" dirty="0" smtClean="0">
                <a:solidFill>
                  <a:srgbClr val="2B4A5E"/>
                </a:solidFill>
                <a:latin typeface="Arial" charset="0"/>
                <a:cs typeface="Arial" charset="0"/>
              </a:rPr>
              <a:t>CAP – A Short Background</a:t>
            </a:r>
          </a:p>
          <a:p>
            <a:pPr>
              <a:buNone/>
            </a:pPr>
            <a:endParaRPr lang="en-GB" sz="1800" b="1" dirty="0" smtClean="0">
              <a:solidFill>
                <a:srgbClr val="2B4A5E"/>
              </a:solidFill>
              <a:latin typeface="Arial" charset="0"/>
              <a:cs typeface="Arial" charset="0"/>
            </a:endParaRPr>
          </a:p>
          <a:p>
            <a:pPr>
              <a:buNone/>
            </a:pPr>
            <a:r>
              <a:rPr lang="en-GB" sz="1800" b="1" dirty="0" smtClean="0">
                <a:solidFill>
                  <a:srgbClr val="2B4A5E"/>
                </a:solidFill>
                <a:latin typeface="Arial" charset="0"/>
                <a:cs typeface="Arial" charset="0"/>
              </a:rPr>
              <a:t>Europe’s Agricultural Timeline</a:t>
            </a:r>
          </a:p>
          <a:p>
            <a:pPr>
              <a:buFont typeface="Wingdings" pitchFamily="2" charset="2"/>
              <a:buChar char="q"/>
            </a:pPr>
            <a:endParaRPr lang="en-GB" sz="1800" b="1" dirty="0" smtClean="0">
              <a:solidFill>
                <a:srgbClr val="2B4A5E"/>
              </a:solidFill>
              <a:latin typeface="Arial" charset="0"/>
              <a:cs typeface="Arial" charset="0"/>
            </a:endParaRPr>
          </a:p>
          <a:p>
            <a:pPr>
              <a:buNone/>
            </a:pPr>
            <a:r>
              <a:rPr lang="en-GB" sz="1800" b="1" dirty="0" smtClean="0">
                <a:solidFill>
                  <a:srgbClr val="2B4A5E"/>
                </a:solidFill>
                <a:latin typeface="Arial" charset="0"/>
                <a:cs typeface="Arial" charset="0"/>
              </a:rPr>
              <a:t>Why do we need CAP?</a:t>
            </a:r>
          </a:p>
          <a:p>
            <a:pPr>
              <a:buNone/>
            </a:pPr>
            <a:endParaRPr lang="en-GB" sz="1800" b="1" dirty="0" smtClean="0">
              <a:solidFill>
                <a:srgbClr val="2B4A5E"/>
              </a:solidFill>
              <a:latin typeface="Arial" charset="0"/>
              <a:cs typeface="Arial" charset="0"/>
            </a:endParaRPr>
          </a:p>
          <a:p>
            <a:pPr>
              <a:buNone/>
            </a:pPr>
            <a:r>
              <a:rPr lang="en-GB" sz="1800" b="1" dirty="0" smtClean="0">
                <a:solidFill>
                  <a:srgbClr val="2B4A5E"/>
                </a:solidFill>
                <a:latin typeface="Arial" charset="0"/>
                <a:cs typeface="Arial" charset="0"/>
              </a:rPr>
              <a:t>Why is agricultural policy set at an EU level</a:t>
            </a:r>
            <a:r>
              <a:rPr lang="en-GB" sz="1800" b="1" dirty="0" smtClean="0">
                <a:solidFill>
                  <a:srgbClr val="2B4A5E"/>
                </a:solidFill>
                <a:latin typeface="Arial" charset="0"/>
                <a:cs typeface="Arial" charset="0"/>
              </a:rPr>
              <a:t>?</a:t>
            </a:r>
          </a:p>
          <a:p>
            <a:pPr>
              <a:buNone/>
            </a:pPr>
            <a:endParaRPr lang="en-GB" sz="1800" b="1" dirty="0" smtClean="0">
              <a:solidFill>
                <a:srgbClr val="2B4A5E"/>
              </a:solidFill>
              <a:latin typeface="Arial" charset="0"/>
              <a:cs typeface="Arial" charset="0"/>
            </a:endParaRPr>
          </a:p>
          <a:p>
            <a:pPr>
              <a:buNone/>
            </a:pPr>
            <a:r>
              <a:rPr lang="en-GB" sz="1800" b="1" dirty="0" smtClean="0">
                <a:solidFill>
                  <a:srgbClr val="2B4A5E"/>
                </a:solidFill>
                <a:latin typeface="Arial" charset="0"/>
                <a:cs typeface="Arial" charset="0"/>
              </a:rPr>
              <a:t>Funding CAP</a:t>
            </a:r>
            <a:endParaRPr lang="en-GB" dirty="0" smtClean="0"/>
          </a:p>
          <a:p>
            <a:pPr>
              <a:buNone/>
            </a:pPr>
            <a:endParaRPr lang="en-GB" sz="1800" b="1" dirty="0" smtClean="0">
              <a:solidFill>
                <a:srgbClr val="2B4A5E"/>
              </a:solidFill>
              <a:latin typeface="Arial" charset="0"/>
              <a:cs typeface="Arial" charset="0"/>
            </a:endParaRPr>
          </a:p>
          <a:p>
            <a:pPr>
              <a:buNone/>
            </a:pPr>
            <a:r>
              <a:rPr lang="en-GB" sz="1800" b="1" dirty="0" smtClean="0">
                <a:solidFill>
                  <a:srgbClr val="2B4A5E"/>
                </a:solidFill>
                <a:latin typeface="Arial" charset="0"/>
                <a:cs typeface="Arial" charset="0"/>
              </a:rPr>
              <a:t>A policy financed by the EU </a:t>
            </a:r>
            <a:r>
              <a:rPr lang="en-GB" sz="1800" b="1" dirty="0" smtClean="0">
                <a:solidFill>
                  <a:srgbClr val="2B4A5E"/>
                </a:solidFill>
                <a:latin typeface="Arial" charset="0"/>
                <a:cs typeface="Arial" charset="0"/>
              </a:rPr>
              <a:t>budget</a:t>
            </a:r>
          </a:p>
          <a:p>
            <a:pPr>
              <a:buNone/>
            </a:pPr>
            <a:endParaRPr lang="en-GB" sz="1800" b="1" dirty="0" smtClean="0">
              <a:solidFill>
                <a:srgbClr val="2B4A5E"/>
              </a:solidFill>
              <a:latin typeface="Arial" charset="0"/>
              <a:cs typeface="Arial" charset="0"/>
            </a:endParaRPr>
          </a:p>
          <a:p>
            <a:pPr>
              <a:buNone/>
            </a:pPr>
            <a:r>
              <a:rPr lang="en-GB" sz="1800" b="1" dirty="0" smtClean="0">
                <a:solidFill>
                  <a:srgbClr val="2B4A5E"/>
                </a:solidFill>
                <a:latin typeface="Arial" charset="0"/>
                <a:cs typeface="Arial" charset="0"/>
              </a:rPr>
              <a:t>Maltese agriculture at a glance</a:t>
            </a:r>
            <a:endParaRPr lang="en-GB" sz="1800" b="1" dirty="0" smtClean="0">
              <a:solidFill>
                <a:srgbClr val="2B4A5E"/>
              </a:solidFill>
              <a:latin typeface="Arial" charset="0"/>
              <a:cs typeface="Arial" charset="0"/>
            </a:endParaRPr>
          </a:p>
          <a:p>
            <a:pPr>
              <a:buNone/>
            </a:pPr>
            <a:endParaRPr lang="en-GB" sz="1800" b="1" dirty="0" smtClean="0">
              <a:solidFill>
                <a:srgbClr val="2B4A5E"/>
              </a:solidFill>
              <a:latin typeface="Arial" charset="0"/>
              <a:cs typeface="Arial" charset="0"/>
            </a:endParaRPr>
          </a:p>
          <a:p>
            <a:pPr>
              <a:buNone/>
            </a:pPr>
            <a:r>
              <a:rPr lang="en-GB" sz="1800" b="1" dirty="0" smtClean="0">
                <a:solidFill>
                  <a:srgbClr val="2B4A5E"/>
                </a:solidFill>
                <a:latin typeface="Arial" charset="0"/>
                <a:cs typeface="Arial" charset="0"/>
              </a:rPr>
              <a:t>CAP in Malta</a:t>
            </a:r>
            <a:endParaRPr lang="en-GB" sz="1800" b="1" dirty="0" smtClean="0">
              <a:solidFill>
                <a:srgbClr val="2B4A5E"/>
              </a:solidFill>
              <a:latin typeface="Arial" charset="0"/>
              <a:cs typeface="Arial" charset="0"/>
            </a:endParaRPr>
          </a:p>
        </p:txBody>
      </p:sp>
      <p:pic>
        <p:nvPicPr>
          <p:cNvPr id="15362" name="Picture 2" descr="http://www.adria-bonus.com/wp-content/uploads/2013/01/P0103980424H1.jpg"/>
          <p:cNvPicPr>
            <a:picLocks noChangeAspect="1" noChangeArrowheads="1"/>
          </p:cNvPicPr>
          <p:nvPr/>
        </p:nvPicPr>
        <p:blipFill>
          <a:blip r:embed="rId2" cstate="print"/>
          <a:srcRect/>
          <a:stretch>
            <a:fillRect/>
          </a:stretch>
        </p:blipFill>
        <p:spPr bwMode="auto">
          <a:xfrm>
            <a:off x="5364088" y="1484784"/>
            <a:ext cx="3261738" cy="484356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066800"/>
          </a:xfrm>
        </p:spPr>
        <p:txBody>
          <a:bodyPr>
            <a:normAutofit fontScale="90000"/>
          </a:bodyPr>
          <a:lstStyle/>
          <a:p>
            <a:r>
              <a:rPr lang="en-GB" b="1" dirty="0" smtClean="0">
                <a:solidFill>
                  <a:srgbClr val="2B4A5E"/>
                </a:solidFill>
                <a:latin typeface="Arial" charset="0"/>
                <a:ea typeface="+mn-ea"/>
                <a:cs typeface="Arial" charset="0"/>
              </a:rPr>
              <a:t>Maltese agriculture at a glance</a:t>
            </a:r>
            <a:br>
              <a:rPr lang="en-GB" b="1" dirty="0" smtClean="0">
                <a:solidFill>
                  <a:srgbClr val="2B4A5E"/>
                </a:solidFill>
                <a:latin typeface="Arial" charset="0"/>
                <a:ea typeface="+mn-ea"/>
                <a:cs typeface="Arial" charset="0"/>
              </a:rPr>
            </a:br>
            <a:endParaRPr lang="en-GB" b="1" dirty="0" smtClean="0">
              <a:solidFill>
                <a:srgbClr val="2B4A5E"/>
              </a:solidFill>
              <a:latin typeface="Arial" charset="0"/>
              <a:ea typeface="+mn-ea"/>
              <a:cs typeface="Arial" charset="0"/>
            </a:endParaRPr>
          </a:p>
        </p:txBody>
      </p:sp>
      <p:pic>
        <p:nvPicPr>
          <p:cNvPr id="36866" name="Picture 2"/>
          <p:cNvPicPr>
            <a:picLocks noGrp="1" noChangeAspect="1" noChangeArrowheads="1"/>
          </p:cNvPicPr>
          <p:nvPr>
            <p:ph idx="1"/>
          </p:nvPr>
        </p:nvPicPr>
        <p:blipFill>
          <a:blip r:embed="rId2" cstate="print"/>
          <a:srcRect l="62782" t="30226" r="25650" b="38734"/>
          <a:stretch>
            <a:fillRect/>
          </a:stretch>
        </p:blipFill>
        <p:spPr bwMode="auto">
          <a:xfrm>
            <a:off x="2699792" y="1628800"/>
            <a:ext cx="3744416" cy="3888432"/>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066800"/>
          </a:xfrm>
        </p:spPr>
        <p:txBody>
          <a:bodyPr>
            <a:normAutofit/>
          </a:bodyPr>
          <a:lstStyle/>
          <a:p>
            <a:r>
              <a:rPr lang="en-GB" b="1" dirty="0" smtClean="0">
                <a:solidFill>
                  <a:srgbClr val="2B4A5E"/>
                </a:solidFill>
                <a:latin typeface="Arial" charset="0"/>
                <a:ea typeface="+mn-ea"/>
                <a:cs typeface="Arial" charset="0"/>
              </a:rPr>
              <a:t>CAP in Malta</a:t>
            </a:r>
            <a:endParaRPr lang="en-GB" b="1" dirty="0" smtClean="0">
              <a:solidFill>
                <a:srgbClr val="2B4A5E"/>
              </a:solidFill>
              <a:latin typeface="Arial" charset="0"/>
              <a:ea typeface="+mn-ea"/>
              <a:cs typeface="Arial" charset="0"/>
            </a:endParaRPr>
          </a:p>
        </p:txBody>
      </p:sp>
      <p:sp>
        <p:nvSpPr>
          <p:cNvPr id="3" name="Content Placeholder 2"/>
          <p:cNvSpPr>
            <a:spLocks noGrp="1"/>
          </p:cNvSpPr>
          <p:nvPr>
            <p:ph sz="half" idx="1"/>
          </p:nvPr>
        </p:nvSpPr>
        <p:spPr>
          <a:xfrm>
            <a:off x="467544" y="1628800"/>
            <a:ext cx="4038600" cy="4525963"/>
          </a:xfrm>
        </p:spPr>
        <p:txBody>
          <a:bodyPr>
            <a:normAutofit fontScale="92500" lnSpcReduction="10000"/>
          </a:bodyPr>
          <a:lstStyle/>
          <a:p>
            <a:pPr algn="just">
              <a:buNone/>
            </a:pPr>
            <a:r>
              <a:rPr lang="en-GB" sz="1600" dirty="0" smtClean="0">
                <a:solidFill>
                  <a:srgbClr val="2B4A5E"/>
                </a:solidFill>
                <a:latin typeface="Arial" charset="0"/>
                <a:cs typeface="Arial" charset="0"/>
              </a:rPr>
              <a:t>Until 2020, the new CAP is going to invest </a:t>
            </a:r>
            <a:r>
              <a:rPr lang="en-GB" sz="1600" dirty="0" smtClean="0">
                <a:solidFill>
                  <a:srgbClr val="2B4A5E"/>
                </a:solidFill>
                <a:latin typeface="Arial" charset="0"/>
                <a:cs typeface="Arial" charset="0"/>
              </a:rPr>
              <a:t>€134 million</a:t>
            </a:r>
            <a:r>
              <a:rPr lang="en-GB" sz="1600" baseline="30000" dirty="0" smtClean="0">
                <a:solidFill>
                  <a:srgbClr val="2B4A5E"/>
                </a:solidFill>
                <a:latin typeface="Arial" charset="0"/>
                <a:cs typeface="Arial" charset="0"/>
              </a:rPr>
              <a:t>1</a:t>
            </a:r>
            <a:r>
              <a:rPr lang="en-GB" sz="1600" dirty="0" smtClean="0">
                <a:solidFill>
                  <a:srgbClr val="2B4A5E"/>
                </a:solidFill>
                <a:latin typeface="Arial" charset="0"/>
                <a:cs typeface="Arial" charset="0"/>
              </a:rPr>
              <a:t> </a:t>
            </a:r>
            <a:r>
              <a:rPr lang="en-GB" sz="1600" dirty="0" smtClean="0">
                <a:solidFill>
                  <a:srgbClr val="2B4A5E"/>
                </a:solidFill>
                <a:latin typeface="Arial" charset="0"/>
                <a:cs typeface="Arial" charset="0"/>
              </a:rPr>
              <a:t>in the Maltese farming sector and rural areas. </a:t>
            </a:r>
            <a:endParaRPr lang="en-GB" sz="1600" dirty="0" smtClean="0">
              <a:solidFill>
                <a:srgbClr val="2B4A5E"/>
              </a:solidFill>
              <a:latin typeface="Arial" charset="0"/>
              <a:cs typeface="Arial" charset="0"/>
            </a:endParaRPr>
          </a:p>
          <a:p>
            <a:pPr algn="just">
              <a:buNone/>
            </a:pPr>
            <a:endParaRPr lang="en-GB" sz="1600" dirty="0" smtClean="0">
              <a:solidFill>
                <a:srgbClr val="2B4A5E"/>
              </a:solidFill>
              <a:latin typeface="Arial" charset="0"/>
              <a:cs typeface="Arial" charset="0"/>
            </a:endParaRPr>
          </a:p>
          <a:p>
            <a:pPr algn="just">
              <a:buNone/>
            </a:pPr>
            <a:r>
              <a:rPr lang="en-GB" sz="1600" dirty="0" smtClean="0">
                <a:solidFill>
                  <a:srgbClr val="2B4A5E"/>
                </a:solidFill>
                <a:latin typeface="Arial" charset="0"/>
                <a:cs typeface="Arial" charset="0"/>
              </a:rPr>
              <a:t>Key political priorities have been defined at </a:t>
            </a:r>
            <a:r>
              <a:rPr lang="en-GB" sz="1600" dirty="0" smtClean="0">
                <a:solidFill>
                  <a:srgbClr val="2B4A5E"/>
                </a:solidFill>
                <a:latin typeface="Arial" charset="0"/>
                <a:cs typeface="Arial" charset="0"/>
              </a:rPr>
              <a:t>European. Flexibility </a:t>
            </a:r>
            <a:r>
              <a:rPr lang="en-GB" sz="1600" dirty="0" smtClean="0">
                <a:solidFill>
                  <a:srgbClr val="2B4A5E"/>
                </a:solidFill>
                <a:latin typeface="Arial" charset="0"/>
                <a:cs typeface="Arial" charset="0"/>
              </a:rPr>
              <a:t>was given to Malta to adapt both direct payments and rural development programmes to its specific needs</a:t>
            </a:r>
            <a:r>
              <a:rPr lang="en-GB" sz="1600" dirty="0" smtClean="0">
                <a:solidFill>
                  <a:srgbClr val="2B4A5E"/>
                </a:solidFill>
                <a:latin typeface="Arial" charset="0"/>
                <a:cs typeface="Arial" charset="0"/>
              </a:rPr>
              <a:t>.</a:t>
            </a:r>
          </a:p>
          <a:p>
            <a:pPr algn="just">
              <a:buNone/>
            </a:pPr>
            <a:endParaRPr lang="en-GB" sz="1600" dirty="0" smtClean="0">
              <a:solidFill>
                <a:srgbClr val="2B4A5E"/>
              </a:solidFill>
              <a:latin typeface="Arial" charset="0"/>
              <a:cs typeface="Arial" charset="0"/>
            </a:endParaRPr>
          </a:p>
          <a:p>
            <a:pPr algn="just">
              <a:buNone/>
            </a:pPr>
            <a:r>
              <a:rPr lang="en-GB" sz="1600" dirty="0" smtClean="0">
                <a:solidFill>
                  <a:srgbClr val="2B4A5E"/>
                </a:solidFill>
                <a:latin typeface="Arial" charset="0"/>
                <a:cs typeface="Arial" charset="0"/>
              </a:rPr>
              <a:t>Only farmers currently active benefit from income-support schemes and young farmers are strongly encouraged to set up in </a:t>
            </a:r>
            <a:r>
              <a:rPr lang="en-GB" sz="1600" dirty="0" smtClean="0">
                <a:solidFill>
                  <a:srgbClr val="2B4A5E"/>
                </a:solidFill>
                <a:latin typeface="Arial" charset="0"/>
                <a:cs typeface="Arial" charset="0"/>
              </a:rPr>
              <a:t>business. </a:t>
            </a:r>
          </a:p>
          <a:p>
            <a:pPr algn="just">
              <a:buNone/>
            </a:pPr>
            <a:endParaRPr lang="en-GB" sz="1600" dirty="0" smtClean="0">
              <a:solidFill>
                <a:srgbClr val="2B4A5E"/>
              </a:solidFill>
              <a:latin typeface="Arial" charset="0"/>
              <a:cs typeface="Arial" charset="0"/>
            </a:endParaRPr>
          </a:p>
          <a:p>
            <a:pPr algn="just">
              <a:buNone/>
            </a:pPr>
            <a:r>
              <a:rPr lang="en-GB" sz="1600" dirty="0" smtClean="0">
                <a:solidFill>
                  <a:srgbClr val="2B4A5E"/>
                </a:solidFill>
                <a:latin typeface="Arial" charset="0"/>
                <a:cs typeface="Arial" charset="0"/>
              </a:rPr>
              <a:t>With a total budget of € 97 million for measures benefiting its rural areas in the period 2014-2020, Malta's rural development envelope has increased compared to the period 2007-2013</a:t>
            </a:r>
          </a:p>
        </p:txBody>
      </p:sp>
      <p:sp>
        <p:nvSpPr>
          <p:cNvPr id="6" name="Footer Placeholder 3"/>
          <p:cNvSpPr>
            <a:spLocks noGrp="1"/>
          </p:cNvSpPr>
          <p:nvPr>
            <p:ph type="ftr" sz="quarter" idx="11"/>
          </p:nvPr>
        </p:nvSpPr>
        <p:spPr>
          <a:xfrm>
            <a:off x="467544" y="6237312"/>
            <a:ext cx="6264696" cy="457200"/>
          </a:xfrm>
        </p:spPr>
        <p:txBody>
          <a:bodyPr/>
          <a:lstStyle/>
          <a:p>
            <a:r>
              <a:rPr lang="en-GB" sz="1000" dirty="0" smtClean="0"/>
              <a:t>1 Total allocation of Direct Payments and Rural Development for the period 2014-2020 (in current prices).</a:t>
            </a:r>
            <a:endParaRPr lang="en-GB" sz="1000" dirty="0"/>
          </a:p>
        </p:txBody>
      </p:sp>
      <p:pic>
        <p:nvPicPr>
          <p:cNvPr id="34818" name="Picture 2" descr="http://maltastar.com/userfiles/tn/t_460x0_agriculture_farmer.jpeg"/>
          <p:cNvPicPr>
            <a:picLocks noChangeAspect="1" noChangeArrowheads="1"/>
          </p:cNvPicPr>
          <p:nvPr/>
        </p:nvPicPr>
        <p:blipFill>
          <a:blip r:embed="rId2" cstate="print"/>
          <a:srcRect/>
          <a:stretch>
            <a:fillRect/>
          </a:stretch>
        </p:blipFill>
        <p:spPr bwMode="auto">
          <a:xfrm>
            <a:off x="4644008" y="2348880"/>
            <a:ext cx="4309492" cy="2667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066800"/>
          </a:xfrm>
        </p:spPr>
        <p:txBody>
          <a:bodyPr>
            <a:normAutofit/>
          </a:bodyPr>
          <a:lstStyle/>
          <a:p>
            <a:r>
              <a:rPr lang="en-GB" b="1" dirty="0" smtClean="0">
                <a:solidFill>
                  <a:srgbClr val="2B4A5E"/>
                </a:solidFill>
                <a:latin typeface="Arial" charset="0"/>
                <a:ea typeface="+mn-ea"/>
                <a:cs typeface="Arial" charset="0"/>
              </a:rPr>
              <a:t>CAP in Malta</a:t>
            </a:r>
            <a:endParaRPr lang="en-GB" b="1" dirty="0" smtClean="0">
              <a:solidFill>
                <a:srgbClr val="2B4A5E"/>
              </a:solidFill>
              <a:latin typeface="Arial" charset="0"/>
              <a:ea typeface="+mn-ea"/>
              <a:cs typeface="Arial" charset="0"/>
            </a:endParaRPr>
          </a:p>
        </p:txBody>
      </p:sp>
      <p:sp>
        <p:nvSpPr>
          <p:cNvPr id="3" name="Content Placeholder 2"/>
          <p:cNvSpPr>
            <a:spLocks noGrp="1"/>
          </p:cNvSpPr>
          <p:nvPr>
            <p:ph idx="1"/>
          </p:nvPr>
        </p:nvSpPr>
        <p:spPr>
          <a:xfrm>
            <a:off x="467544" y="1556792"/>
            <a:ext cx="8229600" cy="4325112"/>
          </a:xfrm>
        </p:spPr>
        <p:txBody>
          <a:bodyPr>
            <a:normAutofit/>
          </a:bodyPr>
          <a:lstStyle/>
          <a:p>
            <a:pPr algn="just">
              <a:buNone/>
            </a:pPr>
            <a:r>
              <a:rPr lang="en-GB" sz="1600" dirty="0" smtClean="0">
                <a:solidFill>
                  <a:srgbClr val="2B4A5E"/>
                </a:solidFill>
                <a:latin typeface="Arial" charset="0"/>
                <a:cs typeface="Arial" charset="0"/>
              </a:rPr>
              <a:t>The new Rural Development Programme (approved by the Commission on November 24, 2015), focuses on </a:t>
            </a:r>
            <a:r>
              <a:rPr lang="en-GB" sz="1600" b="1" dirty="0" smtClean="0">
                <a:solidFill>
                  <a:srgbClr val="2B4A5E"/>
                </a:solidFill>
                <a:latin typeface="Arial" charset="0"/>
                <a:cs typeface="Arial" charset="0"/>
              </a:rPr>
              <a:t>3 main objectives</a:t>
            </a:r>
            <a:r>
              <a:rPr lang="en-GB" sz="1600" dirty="0" smtClean="0">
                <a:solidFill>
                  <a:srgbClr val="2B4A5E"/>
                </a:solidFill>
                <a:latin typeface="Arial" charset="0"/>
                <a:cs typeface="Arial" charset="0"/>
              </a:rPr>
              <a:t>:</a:t>
            </a:r>
          </a:p>
          <a:p>
            <a:pPr algn="just">
              <a:buNone/>
            </a:pPr>
            <a:endParaRPr lang="en-GB" sz="1600" dirty="0" smtClean="0">
              <a:solidFill>
                <a:srgbClr val="2B4A5E"/>
              </a:solidFill>
              <a:latin typeface="Arial" charset="0"/>
              <a:cs typeface="Arial" charset="0"/>
            </a:endParaRPr>
          </a:p>
          <a:p>
            <a:pPr algn="just"/>
            <a:r>
              <a:rPr lang="en-GB" sz="1600" dirty="0" smtClean="0">
                <a:solidFill>
                  <a:srgbClr val="2B4A5E"/>
                </a:solidFill>
                <a:latin typeface="Arial" charset="0"/>
                <a:cs typeface="Arial" charset="0"/>
              </a:rPr>
              <a:t>Restoring, preserving and enhancing ecosystems related to agriculture and forestry;</a:t>
            </a:r>
          </a:p>
          <a:p>
            <a:pPr algn="just"/>
            <a:endParaRPr lang="en-GB" sz="1600" dirty="0" smtClean="0">
              <a:solidFill>
                <a:srgbClr val="2B4A5E"/>
              </a:solidFill>
              <a:latin typeface="Arial" charset="0"/>
              <a:cs typeface="Arial" charset="0"/>
            </a:endParaRPr>
          </a:p>
          <a:p>
            <a:pPr algn="just"/>
            <a:r>
              <a:rPr lang="en-GB" sz="1600" dirty="0" smtClean="0">
                <a:solidFill>
                  <a:srgbClr val="2B4A5E"/>
                </a:solidFill>
                <a:latin typeface="Arial" charset="0"/>
                <a:cs typeface="Arial" charset="0"/>
              </a:rPr>
              <a:t>Increase resource efficiency and combat climate change</a:t>
            </a:r>
            <a:r>
              <a:rPr lang="en-GB" sz="1600" dirty="0" smtClean="0">
                <a:solidFill>
                  <a:srgbClr val="2B4A5E"/>
                </a:solidFill>
                <a:latin typeface="Arial" charset="0"/>
                <a:cs typeface="Arial" charset="0"/>
              </a:rPr>
              <a:t>; and</a:t>
            </a:r>
            <a:endParaRPr lang="en-GB" sz="1600" dirty="0" smtClean="0">
              <a:solidFill>
                <a:srgbClr val="2B4A5E"/>
              </a:solidFill>
              <a:latin typeface="Arial" charset="0"/>
              <a:cs typeface="Arial" charset="0"/>
            </a:endParaRPr>
          </a:p>
          <a:p>
            <a:pPr algn="just"/>
            <a:endParaRPr lang="en-GB" sz="1600" dirty="0" smtClean="0">
              <a:solidFill>
                <a:srgbClr val="2B4A5E"/>
              </a:solidFill>
              <a:latin typeface="Arial" charset="0"/>
              <a:cs typeface="Arial" charset="0"/>
            </a:endParaRPr>
          </a:p>
          <a:p>
            <a:pPr algn="just"/>
            <a:r>
              <a:rPr lang="en-GB" sz="1600" dirty="0" smtClean="0">
                <a:solidFill>
                  <a:srgbClr val="2B4A5E"/>
                </a:solidFill>
                <a:latin typeface="Arial" charset="0"/>
                <a:cs typeface="Arial" charset="0"/>
              </a:rPr>
              <a:t>Improving competitiveness of </a:t>
            </a:r>
            <a:r>
              <a:rPr lang="en-GB" sz="1600" dirty="0" err="1" smtClean="0">
                <a:solidFill>
                  <a:srgbClr val="2B4A5E"/>
                </a:solidFill>
                <a:latin typeface="Arial" charset="0"/>
                <a:cs typeface="Arial" charset="0"/>
              </a:rPr>
              <a:t>agri</a:t>
            </a:r>
            <a:r>
              <a:rPr lang="en-GB" sz="1600" dirty="0" smtClean="0">
                <a:solidFill>
                  <a:srgbClr val="2B4A5E"/>
                </a:solidFill>
                <a:latin typeface="Arial" charset="0"/>
                <a:cs typeface="Arial" charset="0"/>
              </a:rPr>
              <a:t>-sector.</a:t>
            </a:r>
          </a:p>
          <a:p>
            <a:pPr algn="just">
              <a:buNone/>
            </a:pPr>
            <a:endParaRPr lang="en-GB" sz="1600" dirty="0" smtClean="0">
              <a:solidFill>
                <a:srgbClr val="2B4A5E"/>
              </a:solidFill>
              <a:latin typeface="Arial" charset="0"/>
              <a:cs typeface="Arial" charset="0"/>
            </a:endParaRPr>
          </a:p>
          <a:p>
            <a:pPr algn="just">
              <a:buNone/>
            </a:pPr>
            <a:r>
              <a:rPr lang="en-GB" sz="1600" dirty="0" smtClean="0">
                <a:solidFill>
                  <a:srgbClr val="2B4A5E"/>
                </a:solidFill>
                <a:latin typeface="Arial" charset="0"/>
                <a:cs typeface="Arial" charset="0"/>
              </a:rPr>
              <a:t>Most funds go to investments in physical assets, cooperation, Farm/business development and payments to areas facing natural or other constraints.</a:t>
            </a:r>
          </a:p>
        </p:txBody>
      </p:sp>
      <p:pic>
        <p:nvPicPr>
          <p:cNvPr id="30722" name="Picture 2" descr="http://www.maltatoday.com.mt/ui_frontend/thumbnail/684/0/12_bt_opinion.jpg"/>
          <p:cNvPicPr>
            <a:picLocks noChangeAspect="1" noChangeArrowheads="1"/>
          </p:cNvPicPr>
          <p:nvPr/>
        </p:nvPicPr>
        <p:blipFill>
          <a:blip r:embed="rId2" cstate="print"/>
          <a:srcRect/>
          <a:stretch>
            <a:fillRect/>
          </a:stretch>
        </p:blipFill>
        <p:spPr bwMode="auto">
          <a:xfrm>
            <a:off x="1403648" y="4725144"/>
            <a:ext cx="2530658" cy="1897994"/>
          </a:xfrm>
          <a:prstGeom prst="rect">
            <a:avLst/>
          </a:prstGeom>
          <a:noFill/>
        </p:spPr>
      </p:pic>
      <p:sp>
        <p:nvSpPr>
          <p:cNvPr id="30724" name="AutoShape 4" descr="https://cdn-attachments.timesofmalta.com/832ddf4732e10b2bd3f5f9235ee06bf8912986010-1301978264-4d9a9c98-620x34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30726" name="Picture 6" descr="https://cdn-attachments.timesofmalta.com/832ddf4732e10b2bd3f5f9235ee06bf8912986010-1301978264-4d9a9c98-620x348.jpg"/>
          <p:cNvPicPr>
            <a:picLocks noChangeAspect="1" noChangeArrowheads="1"/>
          </p:cNvPicPr>
          <p:nvPr/>
        </p:nvPicPr>
        <p:blipFill>
          <a:blip r:embed="rId3" cstate="print"/>
          <a:srcRect/>
          <a:stretch>
            <a:fillRect/>
          </a:stretch>
        </p:blipFill>
        <p:spPr bwMode="auto">
          <a:xfrm>
            <a:off x="4932040" y="4725144"/>
            <a:ext cx="2857500" cy="1905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066800"/>
          </a:xfrm>
        </p:spPr>
        <p:txBody>
          <a:bodyPr>
            <a:normAutofit/>
          </a:bodyPr>
          <a:lstStyle/>
          <a:p>
            <a:r>
              <a:rPr lang="en-GB" b="1" dirty="0" smtClean="0">
                <a:solidFill>
                  <a:srgbClr val="2B4A5E"/>
                </a:solidFill>
                <a:latin typeface="Arial" charset="0"/>
                <a:ea typeface="+mn-ea"/>
                <a:cs typeface="Arial" charset="0"/>
              </a:rPr>
              <a:t>CAP in Malta (key achievements)</a:t>
            </a:r>
            <a:endParaRPr lang="en-GB" b="1" dirty="0" smtClean="0">
              <a:solidFill>
                <a:srgbClr val="2B4A5E"/>
              </a:solidFill>
              <a:latin typeface="Arial" charset="0"/>
              <a:ea typeface="+mn-ea"/>
              <a:cs typeface="Arial" charset="0"/>
            </a:endParaRPr>
          </a:p>
        </p:txBody>
      </p:sp>
      <p:sp>
        <p:nvSpPr>
          <p:cNvPr id="3" name="Content Placeholder 2"/>
          <p:cNvSpPr>
            <a:spLocks noGrp="1"/>
          </p:cNvSpPr>
          <p:nvPr>
            <p:ph sz="half" idx="1"/>
          </p:nvPr>
        </p:nvSpPr>
        <p:spPr/>
        <p:txBody>
          <a:bodyPr>
            <a:normAutofit/>
          </a:bodyPr>
          <a:lstStyle/>
          <a:p>
            <a:pPr algn="just">
              <a:buNone/>
            </a:pPr>
            <a:r>
              <a:rPr lang="en-GB" sz="1600" dirty="0" smtClean="0">
                <a:solidFill>
                  <a:srgbClr val="2B4A5E"/>
                </a:solidFill>
                <a:latin typeface="Arial" charset="0"/>
                <a:cs typeface="Arial" charset="0"/>
              </a:rPr>
              <a:t>Between 2007-2013, CAP invested € 105 million in Malta’s farming sector and rural areas.</a:t>
            </a:r>
          </a:p>
          <a:p>
            <a:pPr algn="just">
              <a:buNone/>
            </a:pPr>
            <a:endParaRPr lang="en-GB" sz="1600" dirty="0" smtClean="0">
              <a:solidFill>
                <a:srgbClr val="2B4A5E"/>
              </a:solidFill>
              <a:latin typeface="Arial" charset="0"/>
              <a:cs typeface="Arial" charset="0"/>
            </a:endParaRPr>
          </a:p>
          <a:p>
            <a:pPr algn="just">
              <a:buNone/>
            </a:pPr>
            <a:r>
              <a:rPr lang="en-GB" sz="1600" dirty="0" smtClean="0">
                <a:solidFill>
                  <a:srgbClr val="2B4A5E"/>
                </a:solidFill>
                <a:latin typeface="Arial" charset="0"/>
                <a:cs typeface="Arial" charset="0"/>
              </a:rPr>
              <a:t>In 2014, Maltese farmers have received more than € 5.2 million in direct payments (benefitting 6,070).</a:t>
            </a:r>
          </a:p>
          <a:p>
            <a:pPr algn="just">
              <a:buNone/>
            </a:pPr>
            <a:endParaRPr lang="en-GB" sz="1600" dirty="0" smtClean="0">
              <a:solidFill>
                <a:srgbClr val="2B4A5E"/>
              </a:solidFill>
              <a:latin typeface="Arial" charset="0"/>
              <a:cs typeface="Arial" charset="0"/>
            </a:endParaRPr>
          </a:p>
          <a:p>
            <a:pPr algn="just">
              <a:buNone/>
            </a:pPr>
            <a:r>
              <a:rPr lang="en-GB" sz="1600" dirty="0" smtClean="0">
                <a:solidFill>
                  <a:srgbClr val="2B4A5E"/>
                </a:solidFill>
                <a:latin typeface="Arial" charset="0"/>
                <a:cs typeface="Arial" charset="0"/>
              </a:rPr>
              <a:t>The Rural Development Programme for 2007-2013 invested € 78 million in Maltese agricultural and rural areas.</a:t>
            </a:r>
            <a:endParaRPr lang="en-GB" sz="1600" dirty="0" smtClean="0">
              <a:solidFill>
                <a:srgbClr val="2B4A5E"/>
              </a:solidFill>
              <a:latin typeface="Arial" charset="0"/>
              <a:cs typeface="Arial" charset="0"/>
            </a:endParaRPr>
          </a:p>
        </p:txBody>
      </p:sp>
      <p:sp>
        <p:nvSpPr>
          <p:cNvPr id="30724" name="AutoShape 4" descr="https://cdn-attachments.timesofmalta.com/832ddf4732e10b2bd3f5f9235ee06bf8912986010-1301978264-4d9a9c98-620x34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35842" name="Picture 2" descr="http://www.jardinland.com.mt/wp-content/uploads/2013/04/agriculture.jpg"/>
          <p:cNvPicPr>
            <a:picLocks noChangeAspect="1" noChangeArrowheads="1"/>
          </p:cNvPicPr>
          <p:nvPr/>
        </p:nvPicPr>
        <p:blipFill>
          <a:blip r:embed="rId2" cstate="print"/>
          <a:srcRect r="15732"/>
          <a:stretch>
            <a:fillRect/>
          </a:stretch>
        </p:blipFill>
        <p:spPr bwMode="auto">
          <a:xfrm>
            <a:off x="5076056" y="4437112"/>
            <a:ext cx="3312367" cy="1656184"/>
          </a:xfrm>
          <a:prstGeom prst="rect">
            <a:avLst/>
          </a:prstGeom>
          <a:noFill/>
        </p:spPr>
      </p:pic>
      <p:pic>
        <p:nvPicPr>
          <p:cNvPr id="35844" name="Picture 4" descr="http://2.bp.blogspot.com/-AsGEAy5_LHA/Ta8k41_mjdI/AAAAAAAAACg/zd_gAvuBYnQ/s1600/Strawberries.jpg"/>
          <p:cNvPicPr>
            <a:picLocks noChangeAspect="1" noChangeArrowheads="1"/>
          </p:cNvPicPr>
          <p:nvPr/>
        </p:nvPicPr>
        <p:blipFill>
          <a:blip r:embed="rId3" cstate="print"/>
          <a:srcRect/>
          <a:stretch>
            <a:fillRect/>
          </a:stretch>
        </p:blipFill>
        <p:spPr bwMode="auto">
          <a:xfrm>
            <a:off x="5292080" y="2132856"/>
            <a:ext cx="2783868" cy="208677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066800"/>
          </a:xfrm>
        </p:spPr>
        <p:txBody>
          <a:bodyPr>
            <a:normAutofit fontScale="90000"/>
          </a:bodyPr>
          <a:lstStyle/>
          <a:p>
            <a:r>
              <a:rPr lang="en-GB" b="1" dirty="0" smtClean="0">
                <a:solidFill>
                  <a:srgbClr val="2B4A5E"/>
                </a:solidFill>
                <a:latin typeface="Arial" charset="0"/>
                <a:ea typeface="+mn-ea"/>
                <a:cs typeface="Arial" charset="0"/>
              </a:rPr>
              <a:t>CAP in Malta (successful projects)</a:t>
            </a:r>
            <a:endParaRPr lang="en-GB" b="1" dirty="0" smtClean="0">
              <a:solidFill>
                <a:srgbClr val="2B4A5E"/>
              </a:solidFill>
              <a:latin typeface="Arial" charset="0"/>
              <a:ea typeface="+mn-ea"/>
              <a:cs typeface="Arial" charset="0"/>
            </a:endParaRPr>
          </a:p>
        </p:txBody>
      </p:sp>
      <p:sp>
        <p:nvSpPr>
          <p:cNvPr id="3" name="Content Placeholder 2"/>
          <p:cNvSpPr>
            <a:spLocks noGrp="1"/>
          </p:cNvSpPr>
          <p:nvPr>
            <p:ph idx="1"/>
          </p:nvPr>
        </p:nvSpPr>
        <p:spPr>
          <a:xfrm>
            <a:off x="467544" y="1556792"/>
            <a:ext cx="8229600" cy="4325112"/>
          </a:xfrm>
        </p:spPr>
        <p:txBody>
          <a:bodyPr>
            <a:normAutofit/>
          </a:bodyPr>
          <a:lstStyle/>
          <a:p>
            <a:pPr algn="just">
              <a:buNone/>
            </a:pPr>
            <a:r>
              <a:rPr lang="en-GB" sz="1600" dirty="0" smtClean="0">
                <a:solidFill>
                  <a:srgbClr val="2B4A5E"/>
                </a:solidFill>
                <a:latin typeface="Arial" charset="0"/>
                <a:cs typeface="Arial" charset="0"/>
              </a:rPr>
              <a:t>As </a:t>
            </a:r>
            <a:r>
              <a:rPr lang="en-GB" sz="1600" dirty="0" smtClean="0">
                <a:solidFill>
                  <a:srgbClr val="2B4A5E"/>
                </a:solidFill>
                <a:latin typeface="Arial" charset="0"/>
                <a:cs typeface="Arial" charset="0"/>
              </a:rPr>
              <a:t>the Maltese 'Salinas' host special biodiversity and constitute the only </a:t>
            </a:r>
            <a:r>
              <a:rPr lang="en-GB" sz="1600" dirty="0" err="1" smtClean="0">
                <a:solidFill>
                  <a:srgbClr val="2B4A5E"/>
                </a:solidFill>
                <a:latin typeface="Arial" charset="0"/>
                <a:cs typeface="Arial" charset="0"/>
              </a:rPr>
              <a:t>functiong</a:t>
            </a:r>
            <a:r>
              <a:rPr lang="en-GB" sz="1600" dirty="0" smtClean="0">
                <a:solidFill>
                  <a:srgbClr val="2B4A5E"/>
                </a:solidFill>
                <a:latin typeface="Arial" charset="0"/>
                <a:cs typeface="Arial" charset="0"/>
              </a:rPr>
              <a:t> wetlands in the very dry are, a Rural Development project was installed </a:t>
            </a:r>
            <a:r>
              <a:rPr lang="en-GB" sz="1600" dirty="0" smtClean="0">
                <a:solidFill>
                  <a:srgbClr val="2B4A5E"/>
                </a:solidFill>
                <a:latin typeface="Arial" charset="0"/>
                <a:cs typeface="Arial" charset="0"/>
              </a:rPr>
              <a:t>to:</a:t>
            </a:r>
          </a:p>
          <a:p>
            <a:pPr algn="just">
              <a:buNone/>
            </a:pPr>
            <a:r>
              <a:rPr lang="en-GB" sz="1600" dirty="0" smtClean="0">
                <a:solidFill>
                  <a:srgbClr val="2B4A5E"/>
                </a:solidFill>
                <a:latin typeface="Arial" charset="0"/>
                <a:cs typeface="Arial" charset="0"/>
              </a:rPr>
              <a:t> </a:t>
            </a:r>
          </a:p>
          <a:p>
            <a:pPr marL="509778" indent="-400050" algn="just">
              <a:buAutoNum type="romanLcParenBoth"/>
            </a:pPr>
            <a:r>
              <a:rPr lang="en-GB" sz="1600" dirty="0" smtClean="0">
                <a:solidFill>
                  <a:srgbClr val="2B4A5E"/>
                </a:solidFill>
                <a:latin typeface="Arial" charset="0"/>
                <a:cs typeface="Arial" charset="0"/>
              </a:rPr>
              <a:t>prepare </a:t>
            </a:r>
            <a:r>
              <a:rPr lang="en-GB" sz="1600" dirty="0" smtClean="0">
                <a:solidFill>
                  <a:srgbClr val="2B4A5E"/>
                </a:solidFill>
                <a:latin typeface="Arial" charset="0"/>
                <a:cs typeface="Arial" charset="0"/>
              </a:rPr>
              <a:t>a management plan and guidelines for the </a:t>
            </a:r>
            <a:r>
              <a:rPr lang="en-GB" sz="1600" dirty="0" err="1" smtClean="0">
                <a:solidFill>
                  <a:srgbClr val="2B4A5E"/>
                </a:solidFill>
                <a:latin typeface="Arial" charset="0"/>
                <a:cs typeface="Arial" charset="0"/>
              </a:rPr>
              <a:t>Salini</a:t>
            </a:r>
            <a:r>
              <a:rPr lang="en-GB" sz="1600" dirty="0" smtClean="0">
                <a:solidFill>
                  <a:srgbClr val="2B4A5E"/>
                </a:solidFill>
                <a:latin typeface="Arial" charset="0"/>
                <a:cs typeface="Arial" charset="0"/>
              </a:rPr>
              <a:t> area and; </a:t>
            </a:r>
            <a:endParaRPr lang="en-GB" sz="1600" dirty="0" smtClean="0">
              <a:solidFill>
                <a:srgbClr val="2B4A5E"/>
              </a:solidFill>
              <a:latin typeface="Arial" charset="0"/>
              <a:cs typeface="Arial" charset="0"/>
            </a:endParaRPr>
          </a:p>
          <a:p>
            <a:pPr marL="509778" indent="-400050" algn="just">
              <a:buAutoNum type="romanLcParenBoth"/>
            </a:pPr>
            <a:r>
              <a:rPr lang="en-GB" sz="1600" dirty="0" smtClean="0">
                <a:solidFill>
                  <a:srgbClr val="2B4A5E"/>
                </a:solidFill>
                <a:latin typeface="Arial" charset="0"/>
                <a:cs typeface="Arial" charset="0"/>
              </a:rPr>
              <a:t>(</a:t>
            </a:r>
            <a:r>
              <a:rPr lang="en-GB" sz="1600" dirty="0" smtClean="0">
                <a:solidFill>
                  <a:srgbClr val="2B4A5E"/>
                </a:solidFill>
                <a:latin typeface="Arial" charset="0"/>
                <a:cs typeface="Arial" charset="0"/>
              </a:rPr>
              <a:t>ii) conserve and upgrade the rural area in a holistic manner to fully realise the site's considerable potential in terms of its natural and cultural assets. </a:t>
            </a:r>
          </a:p>
          <a:p>
            <a:pPr marL="509778" indent="-400050" algn="just">
              <a:buNone/>
            </a:pPr>
            <a:endParaRPr lang="en-GB" sz="1600" dirty="0" smtClean="0">
              <a:solidFill>
                <a:srgbClr val="2B4A5E"/>
              </a:solidFill>
              <a:latin typeface="Arial" charset="0"/>
              <a:cs typeface="Arial" charset="0"/>
            </a:endParaRPr>
          </a:p>
          <a:p>
            <a:pPr marL="509778" indent="-400050" algn="just">
              <a:buNone/>
            </a:pPr>
            <a:r>
              <a:rPr lang="en-GB" sz="1600" dirty="0" smtClean="0">
                <a:solidFill>
                  <a:srgbClr val="2B4A5E"/>
                </a:solidFill>
                <a:latin typeface="Arial" charset="0"/>
                <a:cs typeface="Arial" charset="0"/>
              </a:rPr>
              <a:t>(</a:t>
            </a:r>
            <a:r>
              <a:rPr lang="en-GB" sz="1600" dirty="0" smtClean="0">
                <a:solidFill>
                  <a:srgbClr val="2B4A5E"/>
                </a:solidFill>
                <a:latin typeface="Arial" charset="0"/>
                <a:cs typeface="Arial" charset="0"/>
              </a:rPr>
              <a:t>Total budget: </a:t>
            </a:r>
            <a:r>
              <a:rPr lang="en-GB" sz="1600" dirty="0" smtClean="0">
                <a:solidFill>
                  <a:srgbClr val="2B4A5E"/>
                </a:solidFill>
                <a:latin typeface="Arial" charset="0"/>
                <a:cs typeface="Arial" charset="0"/>
              </a:rPr>
              <a:t>€ </a:t>
            </a:r>
            <a:r>
              <a:rPr lang="en-GB" sz="1600" dirty="0" smtClean="0">
                <a:solidFill>
                  <a:srgbClr val="2B4A5E"/>
                </a:solidFill>
                <a:latin typeface="Arial" charset="0"/>
                <a:cs typeface="Arial" charset="0"/>
              </a:rPr>
              <a:t>6.29 million, EAFRD contribution: EUR 4.25 million).</a:t>
            </a:r>
            <a:endParaRPr lang="en-GB" sz="1600" dirty="0" smtClean="0">
              <a:solidFill>
                <a:srgbClr val="2B4A5E"/>
              </a:solidFill>
              <a:latin typeface="Arial" charset="0"/>
              <a:cs typeface="Arial" charset="0"/>
            </a:endParaRPr>
          </a:p>
        </p:txBody>
      </p:sp>
      <p:sp>
        <p:nvSpPr>
          <p:cNvPr id="30724" name="AutoShape 4" descr="https://cdn-attachments.timesofmalta.com/832ddf4732e10b2bd3f5f9235ee06bf8912986010-1301978264-4d9a9c98-620x34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37890" name="Picture 2" descr="https://cdn-attachments.timesofmalta.com/0aa16584e99418488e24851cdb682096645337246-1360246745-5113b7d9-620x348.jpg"/>
          <p:cNvPicPr>
            <a:picLocks noChangeAspect="1" noChangeArrowheads="1"/>
          </p:cNvPicPr>
          <p:nvPr/>
        </p:nvPicPr>
        <p:blipFill>
          <a:blip r:embed="rId2" cstate="print"/>
          <a:srcRect/>
          <a:stretch>
            <a:fillRect/>
          </a:stretch>
        </p:blipFill>
        <p:spPr bwMode="auto">
          <a:xfrm>
            <a:off x="2146282" y="3962186"/>
            <a:ext cx="4851437" cy="2731877"/>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smtClean="0">
                <a:solidFill>
                  <a:srgbClr val="2B4A5E"/>
                </a:solidFill>
                <a:latin typeface="Arial" charset="0"/>
                <a:ea typeface="+mn-ea"/>
                <a:cs typeface="Arial" charset="0"/>
              </a:rPr>
              <a:t>Thank you</a:t>
            </a:r>
          </a:p>
        </p:txBody>
      </p:sp>
      <p:sp>
        <p:nvSpPr>
          <p:cNvPr id="3" name="Content Placeholder 2"/>
          <p:cNvSpPr>
            <a:spLocks noGrp="1"/>
          </p:cNvSpPr>
          <p:nvPr>
            <p:ph idx="1"/>
          </p:nvPr>
        </p:nvSpPr>
        <p:spPr/>
        <p:txBody>
          <a:bodyPr>
            <a:normAutofit/>
          </a:bodyPr>
          <a:lstStyle/>
          <a:p>
            <a:pPr>
              <a:buNone/>
            </a:pPr>
            <a:r>
              <a:rPr lang="en-GB" sz="1600" dirty="0" smtClean="0">
                <a:solidFill>
                  <a:srgbClr val="2B4A5E"/>
                </a:solidFill>
                <a:latin typeface="Arial" charset="0"/>
                <a:cs typeface="Arial" charset="0"/>
              </a:rPr>
              <a:t>Useful links</a:t>
            </a:r>
            <a:r>
              <a:rPr lang="en-GB" sz="1600" dirty="0" smtClean="0">
                <a:solidFill>
                  <a:srgbClr val="2B4A5E"/>
                </a:solidFill>
                <a:latin typeface="Arial" charset="0"/>
                <a:cs typeface="Arial" charset="0"/>
              </a:rPr>
              <a:t>:</a:t>
            </a:r>
          </a:p>
          <a:p>
            <a:pPr>
              <a:buNone/>
            </a:pPr>
            <a:endParaRPr lang="en-GB" sz="1600" dirty="0" smtClean="0">
              <a:solidFill>
                <a:srgbClr val="2B4A5E"/>
              </a:solidFill>
              <a:latin typeface="Arial" charset="0"/>
              <a:cs typeface="Arial" charset="0"/>
            </a:endParaRPr>
          </a:p>
          <a:p>
            <a:pPr>
              <a:buNone/>
            </a:pPr>
            <a:r>
              <a:rPr lang="en-GB" sz="1600" dirty="0" smtClean="0">
                <a:solidFill>
                  <a:srgbClr val="2B4A5E"/>
                </a:solidFill>
                <a:latin typeface="Arial" charset="0"/>
                <a:cs typeface="Arial" charset="0"/>
              </a:rPr>
              <a:t>CAP in Malta: </a:t>
            </a:r>
            <a:r>
              <a:rPr lang="en-GB" sz="1600" dirty="0" smtClean="0">
                <a:solidFill>
                  <a:srgbClr val="2B4A5E"/>
                </a:solidFill>
                <a:latin typeface="Arial" charset="0"/>
                <a:cs typeface="Arial" charset="0"/>
                <a:hlinkClick r:id="rId2"/>
              </a:rPr>
              <a:t>http://</a:t>
            </a:r>
            <a:r>
              <a:rPr lang="en-GB" sz="1600" dirty="0" smtClean="0">
                <a:solidFill>
                  <a:srgbClr val="2B4A5E"/>
                </a:solidFill>
                <a:latin typeface="Arial" charset="0"/>
                <a:cs typeface="Arial" charset="0"/>
                <a:hlinkClick r:id="rId2"/>
              </a:rPr>
              <a:t>ec.europa.eu/agriculture/cap-in-your-country/pdf/mt_en.pdf</a:t>
            </a:r>
            <a:r>
              <a:rPr lang="en-GB" sz="1600" dirty="0" smtClean="0">
                <a:solidFill>
                  <a:srgbClr val="2B4A5E"/>
                </a:solidFill>
                <a:latin typeface="Arial" charset="0"/>
                <a:cs typeface="Arial" charset="0"/>
              </a:rPr>
              <a:t> </a:t>
            </a:r>
          </a:p>
          <a:p>
            <a:pPr>
              <a:buNone/>
            </a:pPr>
            <a:endParaRPr lang="en-GB" sz="1600" dirty="0" smtClean="0">
              <a:solidFill>
                <a:srgbClr val="2B4A5E"/>
              </a:solidFill>
              <a:latin typeface="Arial" charset="0"/>
              <a:cs typeface="Arial" charset="0"/>
            </a:endParaRPr>
          </a:p>
          <a:p>
            <a:pPr>
              <a:buNone/>
            </a:pPr>
            <a:r>
              <a:rPr lang="en-GB" sz="1600" dirty="0" smtClean="0">
                <a:solidFill>
                  <a:srgbClr val="2B4A5E"/>
                </a:solidFill>
                <a:latin typeface="Arial" charset="0"/>
                <a:cs typeface="Arial" charset="0"/>
              </a:rPr>
              <a:t>Overview of </a:t>
            </a:r>
            <a:r>
              <a:rPr lang="en-GB" sz="1600" dirty="0" smtClean="0">
                <a:solidFill>
                  <a:srgbClr val="2B4A5E"/>
                </a:solidFill>
                <a:latin typeface="Arial" charset="0"/>
                <a:cs typeface="Arial" charset="0"/>
              </a:rPr>
              <a:t>CAP reform: </a:t>
            </a:r>
            <a:r>
              <a:rPr lang="en-GB" sz="1600" dirty="0" smtClean="0">
                <a:solidFill>
                  <a:srgbClr val="2B4A5E"/>
                </a:solidFill>
                <a:latin typeface="Arial" charset="0"/>
                <a:cs typeface="Arial" charset="0"/>
                <a:hlinkClick r:id="rId3"/>
              </a:rPr>
              <a:t>http://</a:t>
            </a:r>
            <a:r>
              <a:rPr lang="en-GB" sz="1600" dirty="0" smtClean="0">
                <a:solidFill>
                  <a:srgbClr val="2B4A5E"/>
                </a:solidFill>
                <a:latin typeface="Arial" charset="0"/>
                <a:cs typeface="Arial" charset="0"/>
                <a:hlinkClick r:id="rId3"/>
              </a:rPr>
              <a:t>ec.europa.eu/agriculture/policy-perspectives/policy-briefs/05_en.pdf</a:t>
            </a:r>
            <a:r>
              <a:rPr lang="en-GB" sz="1600" dirty="0" smtClean="0">
                <a:solidFill>
                  <a:srgbClr val="2B4A5E"/>
                </a:solidFill>
                <a:latin typeface="Arial" charset="0"/>
                <a:cs typeface="Arial" charset="0"/>
              </a:rPr>
              <a:t> </a:t>
            </a:r>
          </a:p>
          <a:p>
            <a:pPr>
              <a:buNone/>
            </a:pPr>
            <a:endParaRPr lang="en-GB" sz="1600" dirty="0" smtClean="0">
              <a:solidFill>
                <a:srgbClr val="2B4A5E"/>
              </a:solidFill>
              <a:latin typeface="Arial" charset="0"/>
              <a:cs typeface="Arial" charset="0"/>
            </a:endParaRPr>
          </a:p>
          <a:p>
            <a:pPr>
              <a:buNone/>
            </a:pPr>
            <a:r>
              <a:rPr lang="en-GB" sz="1600" dirty="0" smtClean="0">
                <a:solidFill>
                  <a:srgbClr val="2B4A5E"/>
                </a:solidFill>
                <a:latin typeface="Arial" charset="0"/>
                <a:cs typeface="Arial" charset="0"/>
              </a:rPr>
              <a:t>CAP explained (EU </a:t>
            </a:r>
            <a:r>
              <a:rPr lang="en-GB" sz="1600" dirty="0" smtClean="0">
                <a:solidFill>
                  <a:srgbClr val="2B4A5E"/>
                </a:solidFill>
                <a:latin typeface="Arial" charset="0"/>
                <a:cs typeface="Arial" charset="0"/>
              </a:rPr>
              <a:t>Commission dossier): </a:t>
            </a:r>
            <a:r>
              <a:rPr lang="en-GB" sz="1600" dirty="0" smtClean="0">
                <a:solidFill>
                  <a:srgbClr val="2B4A5E"/>
                </a:solidFill>
                <a:latin typeface="Arial" charset="0"/>
                <a:cs typeface="Arial" charset="0"/>
                <a:hlinkClick r:id="rId4"/>
              </a:rPr>
              <a:t>http://</a:t>
            </a:r>
            <a:r>
              <a:rPr lang="en-GB" sz="1600" dirty="0" smtClean="0">
                <a:solidFill>
                  <a:srgbClr val="2B4A5E"/>
                </a:solidFill>
                <a:latin typeface="Arial" charset="0"/>
                <a:cs typeface="Arial" charset="0"/>
                <a:hlinkClick r:id="rId4"/>
              </a:rPr>
              <a:t>ec.europa.eu/agriculture/cap-overview/2014_en.pdf</a:t>
            </a:r>
            <a:endParaRPr lang="en-GB" sz="1600" dirty="0" smtClean="0">
              <a:solidFill>
                <a:srgbClr val="2B4A5E"/>
              </a:solidFill>
              <a:latin typeface="Arial" charset="0"/>
              <a:cs typeface="Arial" charset="0"/>
            </a:endParaRPr>
          </a:p>
          <a:p>
            <a:pPr>
              <a:buNone/>
            </a:pPr>
            <a:endParaRPr lang="en-GB" sz="1600" dirty="0" smtClean="0">
              <a:solidFill>
                <a:srgbClr val="2B4A5E"/>
              </a:solidFill>
              <a:latin typeface="Arial" charset="0"/>
              <a:cs typeface="Arial" charset="0"/>
            </a:endParaRPr>
          </a:p>
          <a:p>
            <a:pPr>
              <a:buNone/>
            </a:pPr>
            <a:endParaRPr lang="en-GB" sz="1600" dirty="0" smtClean="0">
              <a:solidFill>
                <a:srgbClr val="2B4A5E"/>
              </a:solidFill>
              <a:latin typeface="Arial" charset="0"/>
              <a:cs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066800"/>
          </a:xfrm>
        </p:spPr>
        <p:txBody>
          <a:bodyPr>
            <a:normAutofit/>
          </a:bodyPr>
          <a:lstStyle/>
          <a:p>
            <a:r>
              <a:rPr lang="en-GB" b="1" dirty="0" smtClean="0">
                <a:solidFill>
                  <a:srgbClr val="2B4A5E"/>
                </a:solidFill>
                <a:latin typeface="Arial" charset="0"/>
                <a:ea typeface="+mn-ea"/>
                <a:cs typeface="Arial" charset="0"/>
              </a:rPr>
              <a:t>CAP – A Short </a:t>
            </a:r>
            <a:r>
              <a:rPr lang="en-GB" b="1" dirty="0" smtClean="0">
                <a:solidFill>
                  <a:srgbClr val="2B4A5E"/>
                </a:solidFill>
                <a:latin typeface="Arial" charset="0"/>
                <a:ea typeface="+mn-ea"/>
                <a:cs typeface="Arial" charset="0"/>
              </a:rPr>
              <a:t>Background</a:t>
            </a:r>
          </a:p>
        </p:txBody>
      </p:sp>
      <p:sp>
        <p:nvSpPr>
          <p:cNvPr id="3" name="Content Placeholder 2"/>
          <p:cNvSpPr>
            <a:spLocks noGrp="1"/>
          </p:cNvSpPr>
          <p:nvPr>
            <p:ph sz="half" idx="1"/>
          </p:nvPr>
        </p:nvSpPr>
        <p:spPr>
          <a:xfrm>
            <a:off x="467544" y="1700808"/>
            <a:ext cx="4038600" cy="4968552"/>
          </a:xfrm>
        </p:spPr>
        <p:txBody>
          <a:bodyPr>
            <a:normAutofit fontScale="92500" lnSpcReduction="10000"/>
          </a:bodyPr>
          <a:lstStyle/>
          <a:p>
            <a:pPr>
              <a:buNone/>
            </a:pPr>
            <a:endParaRPr lang="en-GB" sz="1800" b="1" dirty="0" smtClean="0">
              <a:solidFill>
                <a:srgbClr val="2B4A5E"/>
              </a:solidFill>
              <a:latin typeface="Arial" charset="0"/>
              <a:cs typeface="Arial" charset="0"/>
            </a:endParaRPr>
          </a:p>
          <a:p>
            <a:pPr>
              <a:buNone/>
            </a:pPr>
            <a:r>
              <a:rPr lang="en-GB" sz="1800" dirty="0" smtClean="0">
                <a:solidFill>
                  <a:srgbClr val="2B4A5E"/>
                </a:solidFill>
                <a:latin typeface="Arial" charset="0"/>
                <a:cs typeface="Arial" charset="0"/>
              </a:rPr>
              <a:t>Cap </a:t>
            </a:r>
            <a:r>
              <a:rPr lang="en-GB" sz="1800" dirty="0" smtClean="0">
                <a:solidFill>
                  <a:srgbClr val="2B4A5E"/>
                </a:solidFill>
                <a:latin typeface="Arial" charset="0"/>
                <a:cs typeface="Arial" charset="0"/>
              </a:rPr>
              <a:t>has its roots in 1950s Western Europe</a:t>
            </a:r>
            <a:r>
              <a:rPr lang="en-GB" sz="1800" dirty="0" smtClean="0">
                <a:solidFill>
                  <a:srgbClr val="2B4A5E"/>
                </a:solidFill>
                <a:latin typeface="Arial" charset="0"/>
                <a:cs typeface="Arial" charset="0"/>
              </a:rPr>
              <a:t>;</a:t>
            </a:r>
          </a:p>
          <a:p>
            <a:pPr>
              <a:buNone/>
            </a:pPr>
            <a:endParaRPr lang="en-GB" sz="1800" dirty="0" smtClean="0">
              <a:solidFill>
                <a:srgbClr val="2B4A5E"/>
              </a:solidFill>
              <a:latin typeface="Arial" charset="0"/>
              <a:cs typeface="Arial" charset="0"/>
            </a:endParaRPr>
          </a:p>
          <a:p>
            <a:pPr>
              <a:buNone/>
            </a:pPr>
            <a:r>
              <a:rPr lang="en-GB" sz="1800" dirty="0" smtClean="0">
                <a:solidFill>
                  <a:srgbClr val="2B4A5E"/>
                </a:solidFill>
                <a:latin typeface="Arial" charset="0"/>
                <a:cs typeface="Arial" charset="0"/>
              </a:rPr>
              <a:t>The idea is a result of crippling agriculture and damage caused by years of war</a:t>
            </a:r>
            <a:r>
              <a:rPr lang="en-GB" sz="1800" dirty="0" smtClean="0">
                <a:solidFill>
                  <a:srgbClr val="2B4A5E"/>
                </a:solidFill>
                <a:latin typeface="Arial" charset="0"/>
                <a:cs typeface="Arial" charset="0"/>
              </a:rPr>
              <a:t>;</a:t>
            </a:r>
          </a:p>
          <a:p>
            <a:pPr>
              <a:buNone/>
            </a:pPr>
            <a:endParaRPr lang="en-GB" sz="1800" dirty="0" smtClean="0">
              <a:solidFill>
                <a:srgbClr val="2B4A5E"/>
              </a:solidFill>
              <a:latin typeface="Arial" charset="0"/>
              <a:cs typeface="Arial" charset="0"/>
            </a:endParaRPr>
          </a:p>
          <a:p>
            <a:pPr>
              <a:buNone/>
            </a:pPr>
            <a:r>
              <a:rPr lang="en-GB" sz="1800" dirty="0" smtClean="0">
                <a:solidFill>
                  <a:srgbClr val="2B4A5E"/>
                </a:solidFill>
                <a:latin typeface="Arial" charset="0"/>
                <a:cs typeface="Arial" charset="0"/>
              </a:rPr>
              <a:t>CAP aimed at:</a:t>
            </a:r>
          </a:p>
          <a:p>
            <a:pPr>
              <a:buNone/>
            </a:pPr>
            <a:endParaRPr lang="en-GB" sz="1800" dirty="0" smtClean="0">
              <a:solidFill>
                <a:srgbClr val="2B4A5E"/>
              </a:solidFill>
              <a:latin typeface="Arial" charset="0"/>
              <a:cs typeface="Arial" charset="0"/>
            </a:endParaRPr>
          </a:p>
          <a:p>
            <a:r>
              <a:rPr lang="en-GB" sz="1600" dirty="0" smtClean="0">
                <a:solidFill>
                  <a:srgbClr val="2B4A5E"/>
                </a:solidFill>
                <a:latin typeface="Arial" charset="0"/>
                <a:cs typeface="Arial" charset="0"/>
              </a:rPr>
              <a:t>encouraging better productivity in the food </a:t>
            </a:r>
            <a:r>
              <a:rPr lang="en-GB" sz="1600" dirty="0" smtClean="0">
                <a:solidFill>
                  <a:srgbClr val="2B4A5E"/>
                </a:solidFill>
                <a:latin typeface="Arial" charset="0"/>
                <a:cs typeface="Arial" charset="0"/>
              </a:rPr>
              <a:t>chain;</a:t>
            </a:r>
          </a:p>
          <a:p>
            <a:r>
              <a:rPr lang="en-GB" sz="1600" dirty="0" smtClean="0">
                <a:solidFill>
                  <a:srgbClr val="2B4A5E"/>
                </a:solidFill>
                <a:latin typeface="Arial" charset="0"/>
                <a:cs typeface="Arial" charset="0"/>
              </a:rPr>
              <a:t>ensuring fair standard of living to the agricultural community</a:t>
            </a:r>
            <a:r>
              <a:rPr lang="en-GB" sz="1600" dirty="0" smtClean="0">
                <a:solidFill>
                  <a:srgbClr val="2B4A5E"/>
                </a:solidFill>
                <a:latin typeface="Arial" charset="0"/>
                <a:cs typeface="Arial" charset="0"/>
              </a:rPr>
              <a:t>;</a:t>
            </a:r>
          </a:p>
          <a:p>
            <a:r>
              <a:rPr lang="en-GB" sz="1600" dirty="0" smtClean="0">
                <a:solidFill>
                  <a:srgbClr val="2B4A5E"/>
                </a:solidFill>
                <a:latin typeface="Arial" charset="0"/>
                <a:cs typeface="Arial" charset="0"/>
              </a:rPr>
              <a:t>market stabilisation; and</a:t>
            </a:r>
          </a:p>
          <a:p>
            <a:r>
              <a:rPr lang="en-GB" sz="1600" dirty="0" smtClean="0">
                <a:solidFill>
                  <a:srgbClr val="2B4A5E"/>
                </a:solidFill>
                <a:latin typeface="Arial" charset="0"/>
                <a:cs typeface="Arial" charset="0"/>
              </a:rPr>
              <a:t>Ensuring availability of food supplies to EU consumers at reasonable prices.</a:t>
            </a:r>
          </a:p>
          <a:p>
            <a:endParaRPr lang="en-GB" sz="1600" dirty="0" smtClean="0">
              <a:solidFill>
                <a:srgbClr val="2B4A5E"/>
              </a:solidFill>
              <a:latin typeface="Arial" charset="0"/>
              <a:cs typeface="Arial" charset="0"/>
            </a:endParaRPr>
          </a:p>
          <a:p>
            <a:pPr>
              <a:buNone/>
            </a:pPr>
            <a:r>
              <a:rPr lang="en-GB" sz="1600" dirty="0" smtClean="0">
                <a:solidFill>
                  <a:srgbClr val="2B4A5E"/>
                </a:solidFill>
                <a:latin typeface="Arial" charset="0"/>
                <a:cs typeface="Arial" charset="0"/>
              </a:rPr>
              <a:t>Launched in 1962.</a:t>
            </a:r>
            <a:endParaRPr lang="en-GB" sz="1600" dirty="0" smtClean="0">
              <a:solidFill>
                <a:srgbClr val="2B4A5E"/>
              </a:solidFill>
              <a:latin typeface="Arial" charset="0"/>
              <a:cs typeface="Arial" charset="0"/>
            </a:endParaRPr>
          </a:p>
        </p:txBody>
      </p:sp>
      <p:pic>
        <p:nvPicPr>
          <p:cNvPr id="14338" name="Picture 2" descr="http://comps.canstockphoto.com/can-stock-photo_csp11714124.jpg"/>
          <p:cNvPicPr>
            <a:picLocks noChangeAspect="1" noChangeArrowheads="1"/>
          </p:cNvPicPr>
          <p:nvPr/>
        </p:nvPicPr>
        <p:blipFill>
          <a:blip r:embed="rId2" cstate="print"/>
          <a:srcRect/>
          <a:stretch>
            <a:fillRect/>
          </a:stretch>
        </p:blipFill>
        <p:spPr bwMode="auto">
          <a:xfrm>
            <a:off x="4572000" y="2060848"/>
            <a:ext cx="4286250" cy="408622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2B4A5E"/>
                </a:solidFill>
                <a:latin typeface="Arial" charset="0"/>
                <a:ea typeface="+mn-ea"/>
                <a:cs typeface="Arial" charset="0"/>
              </a:rPr>
              <a:t>Europe’s Agricultural Timeline</a:t>
            </a:r>
            <a:endParaRPr lang="en-GB" b="1" dirty="0" smtClean="0">
              <a:solidFill>
                <a:srgbClr val="2B4A5E"/>
              </a:solidFill>
              <a:latin typeface="Arial" charset="0"/>
              <a:ea typeface="+mn-ea"/>
              <a:cs typeface="Arial" charset="0"/>
            </a:endParaRPr>
          </a:p>
        </p:txBody>
      </p:sp>
      <p:sp>
        <p:nvSpPr>
          <p:cNvPr id="3" name="Content Placeholder 2"/>
          <p:cNvSpPr>
            <a:spLocks noGrp="1"/>
          </p:cNvSpPr>
          <p:nvPr>
            <p:ph sz="half" idx="1"/>
          </p:nvPr>
        </p:nvSpPr>
        <p:spPr/>
        <p:txBody>
          <a:bodyPr>
            <a:normAutofit fontScale="92500" lnSpcReduction="10000"/>
          </a:bodyPr>
          <a:lstStyle/>
          <a:p>
            <a:pPr>
              <a:buNone/>
            </a:pPr>
            <a:endParaRPr lang="en-GB" sz="1800" b="1" dirty="0" smtClean="0">
              <a:solidFill>
                <a:srgbClr val="2B4A5E"/>
              </a:solidFill>
              <a:latin typeface="Arial" charset="0"/>
              <a:cs typeface="Arial" charset="0"/>
            </a:endParaRPr>
          </a:p>
          <a:p>
            <a:pPr>
              <a:buNone/>
            </a:pPr>
            <a:endParaRPr lang="en-GB" sz="1600" b="1" dirty="0" smtClean="0">
              <a:solidFill>
                <a:srgbClr val="2B4A5E"/>
              </a:solidFill>
              <a:latin typeface="Arial" charset="0"/>
              <a:cs typeface="Arial" charset="0"/>
            </a:endParaRPr>
          </a:p>
        </p:txBody>
      </p:sp>
      <p:sp>
        <p:nvSpPr>
          <p:cNvPr id="5" name="Content Placeholder 4"/>
          <p:cNvSpPr>
            <a:spLocks noGrp="1"/>
          </p:cNvSpPr>
          <p:nvPr>
            <p:ph sz="half" idx="2"/>
          </p:nvPr>
        </p:nvSpPr>
        <p:spPr/>
        <p:txBody>
          <a:bodyPr>
            <a:normAutofit fontScale="92500" lnSpcReduction="10000"/>
          </a:bodyPr>
          <a:lstStyle/>
          <a:p>
            <a:pPr algn="just">
              <a:buNone/>
            </a:pPr>
            <a:r>
              <a:rPr lang="en-GB" sz="1500" b="1" dirty="0" smtClean="0">
                <a:solidFill>
                  <a:schemeClr val="accent4">
                    <a:lumMod val="75000"/>
                  </a:schemeClr>
                </a:solidFill>
                <a:latin typeface="Arial" charset="0"/>
                <a:cs typeface="Arial" charset="0"/>
              </a:rPr>
              <a:t>1957 </a:t>
            </a:r>
            <a:endParaRPr lang="en-GB" sz="1500" b="1" dirty="0" smtClean="0">
              <a:solidFill>
                <a:srgbClr val="2B4A5E"/>
              </a:solidFill>
              <a:latin typeface="Arial" charset="0"/>
              <a:cs typeface="Arial" charset="0"/>
            </a:endParaRPr>
          </a:p>
          <a:p>
            <a:pPr algn="just">
              <a:buNone/>
            </a:pPr>
            <a:r>
              <a:rPr lang="en-GB" sz="1500" dirty="0" smtClean="0">
                <a:solidFill>
                  <a:srgbClr val="2B4A5E"/>
                </a:solidFill>
                <a:latin typeface="Arial" charset="0"/>
                <a:cs typeface="Arial" charset="0"/>
              </a:rPr>
              <a:t>The </a:t>
            </a:r>
            <a:r>
              <a:rPr lang="en-GB" sz="1500" dirty="0" smtClean="0">
                <a:solidFill>
                  <a:srgbClr val="2B4A5E"/>
                </a:solidFill>
                <a:latin typeface="Arial" charset="0"/>
                <a:cs typeface="Arial" charset="0"/>
              </a:rPr>
              <a:t>Treaty of Rome creates the European Economic Community (the precursor of today’s EU), between six western European </a:t>
            </a:r>
            <a:r>
              <a:rPr lang="en-GB" sz="1500" dirty="0" smtClean="0">
                <a:solidFill>
                  <a:srgbClr val="2B4A5E"/>
                </a:solidFill>
                <a:latin typeface="Arial" charset="0"/>
                <a:cs typeface="Arial" charset="0"/>
              </a:rPr>
              <a:t>countries;</a:t>
            </a:r>
          </a:p>
          <a:p>
            <a:pPr algn="just">
              <a:buNone/>
            </a:pPr>
            <a:endParaRPr lang="en-GB" sz="1500" b="1" dirty="0" smtClean="0">
              <a:solidFill>
                <a:srgbClr val="2B4A5E"/>
              </a:solidFill>
              <a:latin typeface="Arial" charset="0"/>
              <a:cs typeface="Arial" charset="0"/>
            </a:endParaRPr>
          </a:p>
          <a:p>
            <a:pPr algn="just">
              <a:buNone/>
            </a:pPr>
            <a:r>
              <a:rPr lang="en-GB" sz="1500" b="1" dirty="0" smtClean="0">
                <a:solidFill>
                  <a:schemeClr val="accent4">
                    <a:lumMod val="75000"/>
                  </a:schemeClr>
                </a:solidFill>
                <a:latin typeface="Arial" charset="0"/>
                <a:cs typeface="Arial" charset="0"/>
              </a:rPr>
              <a:t>1962</a:t>
            </a:r>
            <a:r>
              <a:rPr lang="en-GB" sz="1500" b="1" dirty="0" smtClean="0">
                <a:solidFill>
                  <a:srgbClr val="2B4A5E"/>
                </a:solidFill>
                <a:latin typeface="Arial" charset="0"/>
                <a:cs typeface="Arial" charset="0"/>
              </a:rPr>
              <a:t> </a:t>
            </a:r>
            <a:endParaRPr lang="en-GB" sz="1500" b="1" dirty="0" smtClean="0">
              <a:solidFill>
                <a:srgbClr val="2B4A5E"/>
              </a:solidFill>
              <a:latin typeface="Arial" charset="0"/>
              <a:cs typeface="Arial" charset="0"/>
            </a:endParaRPr>
          </a:p>
          <a:p>
            <a:pPr algn="just">
              <a:buNone/>
            </a:pPr>
            <a:r>
              <a:rPr lang="en-GB" sz="1500" dirty="0" smtClean="0">
                <a:solidFill>
                  <a:srgbClr val="2B4A5E"/>
                </a:solidFill>
                <a:latin typeface="Arial" charset="0"/>
                <a:cs typeface="Arial" charset="0"/>
              </a:rPr>
              <a:t>The </a:t>
            </a:r>
            <a:r>
              <a:rPr lang="en-GB" sz="1500" dirty="0" smtClean="0">
                <a:solidFill>
                  <a:srgbClr val="2B4A5E"/>
                </a:solidFill>
                <a:latin typeface="Arial" charset="0"/>
                <a:cs typeface="Arial" charset="0"/>
              </a:rPr>
              <a:t>common agricultural policy is born. The CAP is foreseen as a common policy, with the objectives to provide affordable food for EU citizens and a fair standard of living for </a:t>
            </a:r>
            <a:r>
              <a:rPr lang="en-GB" sz="1500" dirty="0" smtClean="0">
                <a:solidFill>
                  <a:srgbClr val="2B4A5E"/>
                </a:solidFill>
                <a:latin typeface="Arial" charset="0"/>
                <a:cs typeface="Arial" charset="0"/>
              </a:rPr>
              <a:t>farmers</a:t>
            </a:r>
          </a:p>
          <a:p>
            <a:pPr algn="just">
              <a:buNone/>
            </a:pPr>
            <a:endParaRPr lang="en-GB" sz="1500" b="1" dirty="0" smtClean="0">
              <a:solidFill>
                <a:srgbClr val="2B4A5E"/>
              </a:solidFill>
              <a:latin typeface="Arial" charset="0"/>
              <a:cs typeface="Arial" charset="0"/>
            </a:endParaRPr>
          </a:p>
          <a:p>
            <a:pPr algn="just">
              <a:buNone/>
            </a:pPr>
            <a:r>
              <a:rPr lang="en-GB" sz="1500" b="1" dirty="0" smtClean="0">
                <a:solidFill>
                  <a:schemeClr val="accent4">
                    <a:lumMod val="75000"/>
                  </a:schemeClr>
                </a:solidFill>
                <a:latin typeface="Arial" charset="0"/>
                <a:cs typeface="Arial" charset="0"/>
              </a:rPr>
              <a:t>1984 </a:t>
            </a:r>
          </a:p>
          <a:p>
            <a:pPr algn="just">
              <a:buNone/>
            </a:pPr>
            <a:r>
              <a:rPr lang="en-GB" sz="1500" dirty="0" smtClean="0">
                <a:solidFill>
                  <a:srgbClr val="2B4A5E"/>
                </a:solidFill>
                <a:latin typeface="Arial" charset="0"/>
                <a:cs typeface="Arial" charset="0"/>
              </a:rPr>
              <a:t>The </a:t>
            </a:r>
            <a:r>
              <a:rPr lang="en-GB" sz="1500" dirty="0" smtClean="0">
                <a:solidFill>
                  <a:srgbClr val="2B4A5E"/>
                </a:solidFill>
                <a:latin typeface="Arial" charset="0"/>
                <a:cs typeface="Arial" charset="0"/>
              </a:rPr>
              <a:t>CAP falls victim to its own success. </a:t>
            </a:r>
            <a:r>
              <a:rPr lang="en-GB" sz="1500" dirty="0" smtClean="0">
                <a:solidFill>
                  <a:srgbClr val="2B4A5E"/>
                </a:solidFill>
                <a:latin typeface="Arial" charset="0"/>
                <a:cs typeface="Arial" charset="0"/>
              </a:rPr>
              <a:t>Farms become so productive that they grow more food than needed. The surpluses are stored and lead to ‘food mountains’. </a:t>
            </a:r>
            <a:r>
              <a:rPr lang="en-GB" sz="1500" dirty="0" smtClean="0">
                <a:solidFill>
                  <a:srgbClr val="2B4A5E"/>
                </a:solidFill>
                <a:latin typeface="Arial" charset="0"/>
                <a:cs typeface="Arial" charset="0"/>
              </a:rPr>
              <a:t>Several measures are introduced to bring production levels closer to what the market needs</a:t>
            </a:r>
            <a:r>
              <a:rPr lang="en-GB" sz="1500" dirty="0" smtClean="0">
                <a:solidFill>
                  <a:srgbClr val="2B4A5E"/>
                </a:solidFill>
                <a:latin typeface="Arial" charset="0"/>
                <a:cs typeface="Arial" charset="0"/>
              </a:rPr>
              <a:t>.</a:t>
            </a:r>
          </a:p>
          <a:p>
            <a:pPr algn="just">
              <a:buNone/>
            </a:pPr>
            <a:endParaRPr lang="en-GB" sz="1500" b="1" dirty="0" smtClean="0">
              <a:solidFill>
                <a:srgbClr val="2B4A5E"/>
              </a:solidFill>
              <a:latin typeface="Arial" charset="0"/>
              <a:cs typeface="Arial" charset="0"/>
            </a:endParaRPr>
          </a:p>
        </p:txBody>
      </p:sp>
      <p:pic>
        <p:nvPicPr>
          <p:cNvPr id="8196" name="Picture 4" descr="http://www.balcanicaucaso.org/var/obc/storage/images/regions-and-countries/croatia/enlargement-of-the-eu-to-the-western-balkans-negotiations-on-agriculture-97415/597854-2-ita-IT/Enlargement-of-the-EU-to-the-Western-Balkans-negotiations-on-agriculture_large.jpg"/>
          <p:cNvPicPr>
            <a:picLocks noChangeAspect="1" noChangeArrowheads="1"/>
          </p:cNvPicPr>
          <p:nvPr/>
        </p:nvPicPr>
        <p:blipFill>
          <a:blip r:embed="rId2" cstate="print"/>
          <a:srcRect/>
          <a:stretch>
            <a:fillRect/>
          </a:stretch>
        </p:blipFill>
        <p:spPr bwMode="auto">
          <a:xfrm>
            <a:off x="755576" y="2852936"/>
            <a:ext cx="3284984" cy="245461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2B4A5E"/>
                </a:solidFill>
                <a:latin typeface="Arial" charset="0"/>
                <a:ea typeface="+mn-ea"/>
                <a:cs typeface="Arial" charset="0"/>
              </a:rPr>
              <a:t>Europe’s Agricultural Timeline</a:t>
            </a:r>
            <a:endParaRPr lang="en-GB" b="1" dirty="0" smtClean="0">
              <a:solidFill>
                <a:srgbClr val="2B4A5E"/>
              </a:solidFill>
              <a:latin typeface="Arial" charset="0"/>
              <a:ea typeface="+mn-ea"/>
              <a:cs typeface="Arial" charset="0"/>
            </a:endParaRPr>
          </a:p>
        </p:txBody>
      </p:sp>
      <p:sp>
        <p:nvSpPr>
          <p:cNvPr id="5" name="Content Placeholder 4"/>
          <p:cNvSpPr>
            <a:spLocks noGrp="1"/>
          </p:cNvSpPr>
          <p:nvPr>
            <p:ph sz="half" idx="1"/>
          </p:nvPr>
        </p:nvSpPr>
        <p:spPr/>
        <p:txBody>
          <a:bodyPr>
            <a:normAutofit fontScale="92500" lnSpcReduction="20000"/>
          </a:bodyPr>
          <a:lstStyle/>
          <a:p>
            <a:pPr algn="just">
              <a:buNone/>
            </a:pPr>
            <a:r>
              <a:rPr lang="en-GB" sz="1500" b="1" dirty="0" smtClean="0">
                <a:solidFill>
                  <a:schemeClr val="accent4">
                    <a:lumMod val="75000"/>
                  </a:schemeClr>
                </a:solidFill>
                <a:latin typeface="Arial" charset="0"/>
                <a:cs typeface="Arial" charset="0"/>
              </a:rPr>
              <a:t>1992</a:t>
            </a:r>
            <a:r>
              <a:rPr lang="en-GB" sz="1500" b="1" dirty="0" smtClean="0">
                <a:solidFill>
                  <a:srgbClr val="2B4A5E"/>
                </a:solidFill>
                <a:latin typeface="Arial" charset="0"/>
                <a:cs typeface="Arial" charset="0"/>
              </a:rPr>
              <a:t> </a:t>
            </a:r>
          </a:p>
          <a:p>
            <a:pPr algn="just">
              <a:buNone/>
            </a:pPr>
            <a:r>
              <a:rPr lang="en-GB" sz="1500" dirty="0" smtClean="0">
                <a:solidFill>
                  <a:srgbClr val="2B4A5E"/>
                </a:solidFill>
                <a:latin typeface="Arial" charset="0"/>
                <a:cs typeface="Arial" charset="0"/>
              </a:rPr>
              <a:t>The </a:t>
            </a:r>
            <a:r>
              <a:rPr lang="en-GB" sz="1500" dirty="0" smtClean="0">
                <a:solidFill>
                  <a:srgbClr val="2B4A5E"/>
                </a:solidFill>
                <a:latin typeface="Arial" charset="0"/>
                <a:cs typeface="Arial" charset="0"/>
              </a:rPr>
              <a:t>CAP shifts from market support to producer support. Price support is scaled down, and replaced with direct aid payments to farmers. They are encouraged to be more environmentally friendly. The reform coincides with the 1992 Rio Earth Summit, which launches the principle of sustainable development.</a:t>
            </a:r>
          </a:p>
          <a:p>
            <a:pPr algn="just">
              <a:buNone/>
            </a:pPr>
            <a:endParaRPr lang="en-GB" sz="1500" b="1" dirty="0" smtClean="0">
              <a:solidFill>
                <a:srgbClr val="2B4A5E"/>
              </a:solidFill>
              <a:latin typeface="Arial" charset="0"/>
              <a:cs typeface="Arial" charset="0"/>
            </a:endParaRPr>
          </a:p>
          <a:p>
            <a:pPr algn="just">
              <a:buNone/>
            </a:pPr>
            <a:r>
              <a:rPr lang="en-GB" sz="1500" b="1" dirty="0" smtClean="0">
                <a:solidFill>
                  <a:schemeClr val="accent4">
                    <a:lumMod val="75000"/>
                  </a:schemeClr>
                </a:solidFill>
                <a:latin typeface="Arial" charset="0"/>
                <a:cs typeface="Arial" charset="0"/>
              </a:rPr>
              <a:t>2003</a:t>
            </a:r>
            <a:r>
              <a:rPr lang="en-GB" sz="1500" b="1" dirty="0" smtClean="0">
                <a:solidFill>
                  <a:srgbClr val="2B4A5E"/>
                </a:solidFill>
                <a:latin typeface="Arial" charset="0"/>
                <a:cs typeface="Arial" charset="0"/>
              </a:rPr>
              <a:t> </a:t>
            </a:r>
          </a:p>
          <a:p>
            <a:pPr algn="just">
              <a:buNone/>
            </a:pPr>
            <a:r>
              <a:rPr lang="en-GB" sz="1500" dirty="0" smtClean="0">
                <a:solidFill>
                  <a:srgbClr val="2B4A5E"/>
                </a:solidFill>
                <a:latin typeface="Arial" charset="0"/>
                <a:cs typeface="Arial" charset="0"/>
              </a:rPr>
              <a:t>The </a:t>
            </a:r>
            <a:r>
              <a:rPr lang="en-GB" sz="1500" dirty="0" smtClean="0">
                <a:solidFill>
                  <a:srgbClr val="2B4A5E"/>
                </a:solidFill>
                <a:latin typeface="Arial" charset="0"/>
                <a:cs typeface="Arial" charset="0"/>
              </a:rPr>
              <a:t>CAP provides income support. </a:t>
            </a:r>
            <a:r>
              <a:rPr lang="en-GB" sz="1500" dirty="0" smtClean="0">
                <a:solidFill>
                  <a:srgbClr val="2B4A5E"/>
                </a:solidFill>
                <a:latin typeface="Arial" charset="0"/>
                <a:cs typeface="Arial" charset="0"/>
              </a:rPr>
              <a:t>A new CAP reform cuts the link between subsidies and production. </a:t>
            </a:r>
            <a:r>
              <a:rPr lang="en-GB" sz="1500" dirty="0" smtClean="0">
                <a:solidFill>
                  <a:srgbClr val="2B4A5E"/>
                </a:solidFill>
                <a:latin typeface="Arial" charset="0"/>
                <a:cs typeface="Arial" charset="0"/>
              </a:rPr>
              <a:t>Farmers now receive an income support payment, on condition that they look after the farmland and fulfil environmental, animal welfare and food safety </a:t>
            </a:r>
            <a:r>
              <a:rPr lang="en-GB" sz="1500" dirty="0" smtClean="0">
                <a:solidFill>
                  <a:srgbClr val="2B4A5E"/>
                </a:solidFill>
                <a:latin typeface="Arial" charset="0"/>
                <a:cs typeface="Arial" charset="0"/>
              </a:rPr>
              <a:t>standards</a:t>
            </a:r>
          </a:p>
          <a:p>
            <a:pPr algn="just">
              <a:buNone/>
            </a:pPr>
            <a:endParaRPr lang="en-GB" sz="1500" b="1" dirty="0" smtClean="0">
              <a:solidFill>
                <a:srgbClr val="2B4A5E"/>
              </a:solidFill>
              <a:latin typeface="Arial" charset="0"/>
              <a:cs typeface="Arial" charset="0"/>
            </a:endParaRPr>
          </a:p>
          <a:p>
            <a:pPr algn="just">
              <a:buNone/>
            </a:pPr>
            <a:r>
              <a:rPr lang="en-GB" sz="1500" b="1" dirty="0" smtClean="0">
                <a:solidFill>
                  <a:schemeClr val="accent4">
                    <a:lumMod val="75000"/>
                  </a:schemeClr>
                </a:solidFill>
                <a:latin typeface="Arial" charset="0"/>
                <a:cs typeface="Arial" charset="0"/>
              </a:rPr>
              <a:t>2013 </a:t>
            </a:r>
          </a:p>
          <a:p>
            <a:pPr algn="just">
              <a:buNone/>
            </a:pPr>
            <a:r>
              <a:rPr lang="en-GB" sz="1500" dirty="0" smtClean="0">
                <a:solidFill>
                  <a:srgbClr val="2B4A5E"/>
                </a:solidFill>
                <a:latin typeface="Arial" charset="0"/>
                <a:cs typeface="Arial" charset="0"/>
              </a:rPr>
              <a:t>The </a:t>
            </a:r>
            <a:r>
              <a:rPr lang="en-GB" sz="1500" dirty="0" smtClean="0">
                <a:solidFill>
                  <a:srgbClr val="2B4A5E"/>
                </a:solidFill>
                <a:latin typeface="Arial" charset="0"/>
                <a:cs typeface="Arial" charset="0"/>
              </a:rPr>
              <a:t>CAP is reformed to strengthen the competitiveness of the sector, promote sustainable farming and innovation and support jobs and growth in rural areas. </a:t>
            </a:r>
            <a:endParaRPr lang="en-GB" sz="1500" dirty="0" smtClean="0">
              <a:solidFill>
                <a:srgbClr val="2B4A5E"/>
              </a:solidFill>
              <a:latin typeface="Arial" charset="0"/>
              <a:cs typeface="Arial" charset="0"/>
            </a:endParaRPr>
          </a:p>
        </p:txBody>
      </p:sp>
      <p:pic>
        <p:nvPicPr>
          <p:cNvPr id="7170" name="Picture 2" descr="http://www.arc2020.eu/wp-content/uploads/2015/12/germany-landscape-tpsdave.jpg"/>
          <p:cNvPicPr>
            <a:picLocks noChangeAspect="1" noChangeArrowheads="1"/>
          </p:cNvPicPr>
          <p:nvPr/>
        </p:nvPicPr>
        <p:blipFill>
          <a:blip r:embed="rId2" cstate="print"/>
          <a:srcRect/>
          <a:stretch>
            <a:fillRect/>
          </a:stretch>
        </p:blipFill>
        <p:spPr bwMode="auto">
          <a:xfrm>
            <a:off x="4860032" y="2924944"/>
            <a:ext cx="3767403" cy="282555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2B4A5E"/>
                </a:solidFill>
                <a:latin typeface="Arial" charset="0"/>
                <a:ea typeface="+mn-ea"/>
                <a:cs typeface="Arial" charset="0"/>
              </a:rPr>
              <a:t>Why do we need CAP? </a:t>
            </a:r>
            <a:endParaRPr lang="en-GB" b="1" dirty="0" smtClean="0">
              <a:solidFill>
                <a:srgbClr val="2B4A5E"/>
              </a:solidFill>
              <a:latin typeface="Arial" charset="0"/>
              <a:ea typeface="+mn-ea"/>
              <a:cs typeface="Arial" charset="0"/>
            </a:endParaRPr>
          </a:p>
        </p:txBody>
      </p:sp>
      <p:sp>
        <p:nvSpPr>
          <p:cNvPr id="3" name="Content Placeholder 2"/>
          <p:cNvSpPr>
            <a:spLocks noGrp="1"/>
          </p:cNvSpPr>
          <p:nvPr>
            <p:ph idx="1"/>
          </p:nvPr>
        </p:nvSpPr>
        <p:spPr/>
        <p:txBody>
          <a:bodyPr>
            <a:normAutofit/>
          </a:bodyPr>
          <a:lstStyle/>
          <a:p>
            <a:pPr>
              <a:buNone/>
            </a:pPr>
            <a:endParaRPr lang="en-GB" sz="1800" b="1" dirty="0" smtClean="0">
              <a:solidFill>
                <a:srgbClr val="2B4A5E"/>
              </a:solidFill>
              <a:latin typeface="Arial" charset="0"/>
              <a:cs typeface="Arial" charset="0"/>
            </a:endParaRPr>
          </a:p>
          <a:p>
            <a:pPr>
              <a:buNone/>
            </a:pPr>
            <a:r>
              <a:rPr lang="en-GB" sz="1800" b="1" dirty="0" smtClean="0">
                <a:solidFill>
                  <a:srgbClr val="2B4A5E"/>
                </a:solidFill>
                <a:latin typeface="Arial" charset="0"/>
                <a:cs typeface="Arial" charset="0"/>
              </a:rPr>
              <a:t>Challenges CAP has been addressing during the past 50 years:</a:t>
            </a:r>
          </a:p>
          <a:p>
            <a:pPr>
              <a:buNone/>
            </a:pPr>
            <a:endParaRPr lang="en-GB" sz="1800" b="1" dirty="0" smtClean="0">
              <a:solidFill>
                <a:srgbClr val="2B4A5E"/>
              </a:solidFill>
              <a:latin typeface="Arial" charset="0"/>
              <a:cs typeface="Arial" charset="0"/>
            </a:endParaRPr>
          </a:p>
          <a:p>
            <a:r>
              <a:rPr lang="en-GB" sz="1600" dirty="0" smtClean="0">
                <a:solidFill>
                  <a:srgbClr val="2B4A5E"/>
                </a:solidFill>
                <a:latin typeface="Arial" charset="0"/>
                <a:cs typeface="Arial" charset="0"/>
              </a:rPr>
              <a:t>improving agricultural productivity;</a:t>
            </a:r>
          </a:p>
          <a:p>
            <a:pPr>
              <a:buNone/>
            </a:pPr>
            <a:endParaRPr lang="en-GB" sz="1600" dirty="0" smtClean="0">
              <a:solidFill>
                <a:srgbClr val="2B4A5E"/>
              </a:solidFill>
              <a:latin typeface="Arial" charset="0"/>
              <a:cs typeface="Arial" charset="0"/>
            </a:endParaRPr>
          </a:p>
          <a:p>
            <a:r>
              <a:rPr lang="en-GB" sz="1600" dirty="0" smtClean="0">
                <a:solidFill>
                  <a:srgbClr val="2B4A5E"/>
                </a:solidFill>
                <a:latin typeface="Arial" charset="0"/>
                <a:cs typeface="Arial" charset="0"/>
              </a:rPr>
              <a:t>ensuring EU farmers can make a reasonable living;</a:t>
            </a:r>
          </a:p>
          <a:p>
            <a:pPr>
              <a:buNone/>
            </a:pPr>
            <a:r>
              <a:rPr lang="en-GB" sz="1600" dirty="0" smtClean="0">
                <a:solidFill>
                  <a:srgbClr val="2B4A5E"/>
                </a:solidFill>
                <a:latin typeface="Arial" charset="0"/>
                <a:cs typeface="Arial" charset="0"/>
              </a:rPr>
              <a:t>                                                    </a:t>
            </a:r>
          </a:p>
          <a:p>
            <a:r>
              <a:rPr lang="en-GB" sz="1600" dirty="0" smtClean="0">
                <a:solidFill>
                  <a:srgbClr val="2B4A5E"/>
                </a:solidFill>
                <a:latin typeface="Arial" charset="0"/>
                <a:cs typeface="Arial" charset="0"/>
              </a:rPr>
              <a:t>food security – at a global level, food production will have to double in order to feed a population of 9 billion in 2050;</a:t>
            </a:r>
          </a:p>
          <a:p>
            <a:endParaRPr lang="en-GB" sz="1600" dirty="0" smtClean="0">
              <a:solidFill>
                <a:srgbClr val="2B4A5E"/>
              </a:solidFill>
              <a:latin typeface="Arial" charset="0"/>
              <a:cs typeface="Arial" charset="0"/>
            </a:endParaRPr>
          </a:p>
          <a:p>
            <a:r>
              <a:rPr lang="en-GB" sz="1600" dirty="0" smtClean="0">
                <a:solidFill>
                  <a:srgbClr val="2B4A5E"/>
                </a:solidFill>
                <a:latin typeface="Arial" charset="0"/>
                <a:cs typeface="Arial" charset="0"/>
              </a:rPr>
              <a:t>climate change and sustainable management of natural resources;</a:t>
            </a:r>
          </a:p>
          <a:p>
            <a:endParaRPr lang="en-GB" sz="1600" dirty="0" smtClean="0">
              <a:solidFill>
                <a:srgbClr val="2B4A5E"/>
              </a:solidFill>
              <a:latin typeface="Arial" charset="0"/>
              <a:cs typeface="Arial" charset="0"/>
            </a:endParaRPr>
          </a:p>
          <a:p>
            <a:r>
              <a:rPr lang="en-GB" sz="1600" dirty="0" smtClean="0">
                <a:solidFill>
                  <a:srgbClr val="2B4A5E"/>
                </a:solidFill>
                <a:latin typeface="Arial" charset="0"/>
                <a:cs typeface="Arial" charset="0"/>
              </a:rPr>
              <a:t>l</a:t>
            </a:r>
            <a:r>
              <a:rPr lang="en-GB" sz="1600" dirty="0" smtClean="0">
                <a:solidFill>
                  <a:srgbClr val="2B4A5E"/>
                </a:solidFill>
                <a:latin typeface="Arial" charset="0"/>
                <a:cs typeface="Arial" charset="0"/>
              </a:rPr>
              <a:t>ooking after the countryside across the EU and keeping the rural economy alive</a:t>
            </a:r>
            <a:r>
              <a:rPr lang="en-GB" sz="1800" dirty="0" smtClean="0">
                <a:solidFill>
                  <a:srgbClr val="2B4A5E"/>
                </a:solidFill>
                <a:latin typeface="Arial" charset="0"/>
                <a:cs typeface="Arial" charset="0"/>
              </a:rPr>
              <a:t>.</a:t>
            </a:r>
          </a:p>
          <a:p>
            <a:pPr>
              <a:buNone/>
            </a:pPr>
            <a:endParaRPr lang="en-GB" sz="1800" b="1" dirty="0" smtClean="0">
              <a:solidFill>
                <a:srgbClr val="2B4A5E"/>
              </a:solidFill>
              <a:latin typeface="Arial" charset="0"/>
              <a:cs typeface="Arial" charset="0"/>
            </a:endParaRPr>
          </a:p>
          <a:p>
            <a:pPr>
              <a:buNone/>
            </a:pPr>
            <a:endParaRPr lang="en-GB" sz="1600" b="1" dirty="0" smtClean="0">
              <a:solidFill>
                <a:srgbClr val="2B4A5E"/>
              </a:solidFill>
              <a:latin typeface="Arial" charset="0"/>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2B4A5E"/>
                </a:solidFill>
                <a:latin typeface="Arial" charset="0"/>
                <a:cs typeface="Arial" charset="0"/>
              </a:rPr>
              <a:t>Why do we need CAP? </a:t>
            </a:r>
            <a:endParaRPr lang="en-GB" dirty="0"/>
          </a:p>
        </p:txBody>
      </p:sp>
      <p:graphicFrame>
        <p:nvGraphicFramePr>
          <p:cNvPr id="4" name="Content Placeholder 3"/>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2B4A5E"/>
                </a:solidFill>
                <a:latin typeface="Arial" charset="0"/>
                <a:ea typeface="+mn-ea"/>
                <a:cs typeface="Arial" charset="0"/>
              </a:rPr>
              <a:t>CAP is about our food</a:t>
            </a:r>
          </a:p>
        </p:txBody>
      </p:sp>
      <p:sp>
        <p:nvSpPr>
          <p:cNvPr id="3" name="Content Placeholder 2"/>
          <p:cNvSpPr>
            <a:spLocks noGrp="1"/>
          </p:cNvSpPr>
          <p:nvPr>
            <p:ph idx="1"/>
          </p:nvPr>
        </p:nvSpPr>
        <p:spPr/>
        <p:txBody>
          <a:bodyPr>
            <a:normAutofit/>
          </a:bodyPr>
          <a:lstStyle/>
          <a:p>
            <a:pPr algn="just">
              <a:buNone/>
            </a:pPr>
            <a:r>
              <a:rPr lang="en-GB" sz="1600" dirty="0" smtClean="0">
                <a:solidFill>
                  <a:srgbClr val="2B4A5E"/>
                </a:solidFill>
                <a:latin typeface="Arial" charset="0"/>
                <a:cs typeface="Arial" charset="0"/>
              </a:rPr>
              <a:t>As a society, we can be sure that our farmers produce the food we need.</a:t>
            </a:r>
          </a:p>
          <a:p>
            <a:pPr algn="just">
              <a:buNone/>
            </a:pPr>
            <a:endParaRPr lang="en-GB" sz="1600" dirty="0" smtClean="0">
              <a:solidFill>
                <a:srgbClr val="2B4A5E"/>
              </a:solidFill>
              <a:latin typeface="Arial" charset="0"/>
              <a:cs typeface="Arial" charset="0"/>
            </a:endParaRPr>
          </a:p>
          <a:p>
            <a:pPr algn="just">
              <a:buNone/>
            </a:pPr>
            <a:r>
              <a:rPr lang="en-GB" sz="1600" dirty="0" smtClean="0">
                <a:solidFill>
                  <a:srgbClr val="2B4A5E"/>
                </a:solidFill>
                <a:latin typeface="Arial" charset="0"/>
                <a:cs typeface="Arial" charset="0"/>
              </a:rPr>
              <a:t>Our farmers produce an impressive variety of abundant, affordable, safe and good quality products.</a:t>
            </a:r>
          </a:p>
          <a:p>
            <a:pPr algn="just">
              <a:buNone/>
            </a:pPr>
            <a:endParaRPr lang="en-GB" sz="1600" dirty="0" smtClean="0">
              <a:solidFill>
                <a:srgbClr val="2B4A5E"/>
              </a:solidFill>
              <a:latin typeface="Arial" charset="0"/>
              <a:cs typeface="Arial" charset="0"/>
            </a:endParaRPr>
          </a:p>
          <a:p>
            <a:pPr algn="just">
              <a:buNone/>
            </a:pPr>
            <a:r>
              <a:rPr lang="en-GB" sz="1600" dirty="0" smtClean="0">
                <a:solidFill>
                  <a:srgbClr val="2B4A5E"/>
                </a:solidFill>
                <a:latin typeface="Arial" charset="0"/>
                <a:cs typeface="Arial" charset="0"/>
              </a:rPr>
              <a:t>Due to its exceptional agricultural resources the EU can play an important role in </a:t>
            </a:r>
            <a:r>
              <a:rPr lang="en-GB" sz="1600" dirty="0" smtClean="0">
                <a:solidFill>
                  <a:srgbClr val="2B4A5E"/>
                </a:solidFill>
                <a:latin typeface="Arial" charset="0"/>
                <a:cs typeface="Arial" charset="0"/>
              </a:rPr>
              <a:t>ensuring </a:t>
            </a:r>
            <a:r>
              <a:rPr lang="en-GB" sz="1600" dirty="0" smtClean="0">
                <a:solidFill>
                  <a:srgbClr val="2B4A5E"/>
                </a:solidFill>
                <a:latin typeface="Arial" charset="0"/>
                <a:cs typeface="Arial" charset="0"/>
              </a:rPr>
              <a:t>food security.</a:t>
            </a:r>
            <a:endParaRPr lang="en-GB" sz="1600" dirty="0" smtClean="0">
              <a:solidFill>
                <a:srgbClr val="2B4A5E"/>
              </a:solidFill>
              <a:latin typeface="Arial" charset="0"/>
              <a:cs typeface="Arial" charset="0"/>
            </a:endParaRPr>
          </a:p>
        </p:txBody>
      </p:sp>
      <p:pic>
        <p:nvPicPr>
          <p:cNvPr id="4" name="Picture 3" descr="vegetable_big.jpg"/>
          <p:cNvPicPr>
            <a:picLocks noChangeAspect="1"/>
          </p:cNvPicPr>
          <p:nvPr/>
        </p:nvPicPr>
        <p:blipFill>
          <a:blip r:embed="rId2" cstate="print"/>
          <a:stretch>
            <a:fillRect/>
          </a:stretch>
        </p:blipFill>
        <p:spPr>
          <a:xfrm>
            <a:off x="755576" y="4509120"/>
            <a:ext cx="3995936" cy="1997968"/>
          </a:xfrm>
          <a:prstGeom prst="rect">
            <a:avLst/>
          </a:prstGeom>
        </p:spPr>
      </p:pic>
      <p:pic>
        <p:nvPicPr>
          <p:cNvPr id="5" name="Picture 4" descr="children with vegetables_resized © Shmel_0.jpg"/>
          <p:cNvPicPr>
            <a:picLocks noChangeAspect="1"/>
          </p:cNvPicPr>
          <p:nvPr/>
        </p:nvPicPr>
        <p:blipFill>
          <a:blip r:embed="rId3" cstate="print"/>
          <a:stretch>
            <a:fillRect/>
          </a:stretch>
        </p:blipFill>
        <p:spPr>
          <a:xfrm>
            <a:off x="5076056" y="4221088"/>
            <a:ext cx="3451448" cy="229089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836712"/>
            <a:ext cx="8229600" cy="1066800"/>
          </a:xfrm>
        </p:spPr>
        <p:txBody>
          <a:bodyPr>
            <a:normAutofit/>
          </a:bodyPr>
          <a:lstStyle/>
          <a:p>
            <a:r>
              <a:rPr lang="en-GB" b="1" dirty="0" smtClean="0">
                <a:solidFill>
                  <a:srgbClr val="2B4A5E"/>
                </a:solidFill>
                <a:latin typeface="Arial" charset="0"/>
                <a:ea typeface="+mn-ea"/>
                <a:cs typeface="Arial" charset="0"/>
              </a:rPr>
              <a:t>CAP is about our countryside</a:t>
            </a:r>
          </a:p>
        </p:txBody>
      </p:sp>
      <p:sp>
        <p:nvSpPr>
          <p:cNvPr id="3" name="Content Placeholder 2"/>
          <p:cNvSpPr>
            <a:spLocks noGrp="1"/>
          </p:cNvSpPr>
          <p:nvPr>
            <p:ph idx="1"/>
          </p:nvPr>
        </p:nvSpPr>
        <p:spPr>
          <a:xfrm>
            <a:off x="467544" y="1844824"/>
            <a:ext cx="8229600" cy="2592288"/>
          </a:xfrm>
        </p:spPr>
        <p:txBody>
          <a:bodyPr>
            <a:normAutofit fontScale="92500" lnSpcReduction="10000"/>
          </a:bodyPr>
          <a:lstStyle/>
          <a:p>
            <a:pPr algn="just">
              <a:buNone/>
            </a:pPr>
            <a:r>
              <a:rPr lang="en-GB" sz="1600" dirty="0" smtClean="0">
                <a:solidFill>
                  <a:srgbClr val="2B4A5E"/>
                </a:solidFill>
                <a:latin typeface="Arial" charset="0"/>
                <a:cs typeface="Arial" charset="0"/>
              </a:rPr>
              <a:t>In all EU Member States. farmers keep the countryside alive and maintain the rural way of life. </a:t>
            </a:r>
          </a:p>
          <a:p>
            <a:pPr algn="just">
              <a:buNone/>
            </a:pPr>
            <a:endParaRPr lang="en-GB" sz="1600" dirty="0" smtClean="0">
              <a:solidFill>
                <a:srgbClr val="2B4A5E"/>
              </a:solidFill>
              <a:latin typeface="Arial" charset="0"/>
              <a:cs typeface="Arial" charset="0"/>
            </a:endParaRPr>
          </a:p>
          <a:p>
            <a:pPr algn="just">
              <a:buNone/>
            </a:pPr>
            <a:r>
              <a:rPr lang="en-GB" sz="1600" dirty="0" smtClean="0">
                <a:solidFill>
                  <a:srgbClr val="2B4A5E"/>
                </a:solidFill>
                <a:latin typeface="Arial" charset="0"/>
                <a:cs typeface="Arial" charset="0"/>
              </a:rPr>
              <a:t>If there were no farms or farmers, our hamlets, villages and market towns would be profoundly </a:t>
            </a:r>
            <a:r>
              <a:rPr lang="en-GB" sz="1600" dirty="0" smtClean="0">
                <a:solidFill>
                  <a:srgbClr val="2B4A5E"/>
                </a:solidFill>
                <a:latin typeface="Arial" charset="0"/>
                <a:cs typeface="Arial" charset="0"/>
              </a:rPr>
              <a:t>affected.</a:t>
            </a:r>
            <a:endParaRPr lang="en-GB" sz="1600" dirty="0" smtClean="0">
              <a:solidFill>
                <a:srgbClr val="2B4A5E"/>
              </a:solidFill>
              <a:latin typeface="Arial" charset="0"/>
              <a:cs typeface="Arial" charset="0"/>
            </a:endParaRPr>
          </a:p>
          <a:p>
            <a:pPr algn="just">
              <a:buNone/>
            </a:pPr>
            <a:endParaRPr lang="en-GB" sz="1600" dirty="0" smtClean="0">
              <a:solidFill>
                <a:srgbClr val="2B4A5E"/>
              </a:solidFill>
              <a:latin typeface="Arial" charset="0"/>
              <a:cs typeface="Arial" charset="0"/>
            </a:endParaRPr>
          </a:p>
          <a:p>
            <a:pPr algn="just">
              <a:buNone/>
            </a:pPr>
            <a:r>
              <a:rPr lang="en-GB" sz="1600" dirty="0" smtClean="0">
                <a:solidFill>
                  <a:srgbClr val="2B4A5E"/>
                </a:solidFill>
                <a:latin typeface="Arial" charset="0"/>
                <a:cs typeface="Arial" charset="0"/>
              </a:rPr>
              <a:t>Farmers need machinery, buildings, fuel, fertilisers and healthcare for their </a:t>
            </a:r>
            <a:r>
              <a:rPr lang="en-GB" sz="1600" dirty="0" smtClean="0">
                <a:solidFill>
                  <a:srgbClr val="2B4A5E"/>
                </a:solidFill>
                <a:latin typeface="Arial" charset="0"/>
                <a:cs typeface="Arial" charset="0"/>
              </a:rPr>
              <a:t>animals (other roles include: </a:t>
            </a:r>
            <a:r>
              <a:rPr lang="en-GB" sz="1600" dirty="0" smtClean="0">
                <a:solidFill>
                  <a:srgbClr val="2B4A5E"/>
                </a:solidFill>
                <a:latin typeface="Arial" charset="0"/>
                <a:cs typeface="Arial" charset="0"/>
              </a:rPr>
              <a:t>preparing, processing and packaging food, others are  involved in food storage, transport and retailing</a:t>
            </a:r>
            <a:r>
              <a:rPr lang="en-GB" sz="1600" dirty="0" smtClean="0">
                <a:solidFill>
                  <a:srgbClr val="2B4A5E"/>
                </a:solidFill>
                <a:latin typeface="Arial" charset="0"/>
                <a:cs typeface="Arial" charset="0"/>
              </a:rPr>
              <a:t>.</a:t>
            </a:r>
          </a:p>
          <a:p>
            <a:pPr algn="just">
              <a:buNone/>
            </a:pPr>
            <a:endParaRPr lang="en-GB" sz="1600" dirty="0" smtClean="0">
              <a:solidFill>
                <a:srgbClr val="2B4A5E"/>
              </a:solidFill>
              <a:latin typeface="Arial" charset="0"/>
              <a:cs typeface="Arial" charset="0"/>
            </a:endParaRPr>
          </a:p>
          <a:p>
            <a:pPr algn="just">
              <a:buNone/>
            </a:pPr>
            <a:r>
              <a:rPr lang="en-GB" sz="1600" dirty="0" smtClean="0">
                <a:solidFill>
                  <a:srgbClr val="2B4A5E"/>
                </a:solidFill>
                <a:latin typeface="Arial" charset="0"/>
                <a:cs typeface="Arial" charset="0"/>
              </a:rPr>
              <a:t>All in all, farming and food production are essential elements of our economy and society.</a:t>
            </a:r>
          </a:p>
        </p:txBody>
      </p:sp>
      <p:pic>
        <p:nvPicPr>
          <p:cNvPr id="4" name="Picture 12" descr="imagesCADGXOAV"/>
          <p:cNvPicPr>
            <a:picLocks noChangeAspect="1" noChangeArrowheads="1"/>
          </p:cNvPicPr>
          <p:nvPr/>
        </p:nvPicPr>
        <p:blipFill>
          <a:blip r:embed="rId2" cstate="print"/>
          <a:srcRect/>
          <a:stretch>
            <a:fillRect/>
          </a:stretch>
        </p:blipFill>
        <p:spPr bwMode="auto">
          <a:xfrm>
            <a:off x="4788024" y="4509120"/>
            <a:ext cx="3605014" cy="1802507"/>
          </a:xfrm>
          <a:prstGeom prst="rect">
            <a:avLst/>
          </a:prstGeom>
          <a:noFill/>
          <a:ln w="9525">
            <a:solidFill>
              <a:schemeClr val="tx1"/>
            </a:solidFill>
            <a:miter lim="800000"/>
            <a:headEnd/>
            <a:tailEnd/>
          </a:ln>
        </p:spPr>
      </p:pic>
      <p:pic>
        <p:nvPicPr>
          <p:cNvPr id="5" name="Picture 11" descr="imagesCA5G5BHZ"/>
          <p:cNvPicPr>
            <a:picLocks noChangeAspect="1" noChangeArrowheads="1"/>
          </p:cNvPicPr>
          <p:nvPr/>
        </p:nvPicPr>
        <p:blipFill>
          <a:blip r:embed="rId3" cstate="print">
            <a:lum contrast="2000"/>
          </a:blip>
          <a:srcRect/>
          <a:stretch>
            <a:fillRect/>
          </a:stretch>
        </p:blipFill>
        <p:spPr bwMode="auto">
          <a:xfrm>
            <a:off x="1043608" y="4509120"/>
            <a:ext cx="3285010" cy="1800200"/>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270</TotalTime>
  <Words>1783</Words>
  <Application>Microsoft Office PowerPoint</Application>
  <PresentationFormat>On-screen Show (4:3)</PresentationFormat>
  <Paragraphs>194</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Urban</vt:lpstr>
      <vt:lpstr>The Common Agricultural Policy </vt:lpstr>
      <vt:lpstr>Outline</vt:lpstr>
      <vt:lpstr>CAP – A Short Background</vt:lpstr>
      <vt:lpstr>Europe’s Agricultural Timeline</vt:lpstr>
      <vt:lpstr>Europe’s Agricultural Timeline</vt:lpstr>
      <vt:lpstr>Why do we need CAP? </vt:lpstr>
      <vt:lpstr>Why do we need CAP? </vt:lpstr>
      <vt:lpstr>CAP is about our food</vt:lpstr>
      <vt:lpstr>CAP is about our countryside</vt:lpstr>
      <vt:lpstr>CAP is about our environment</vt:lpstr>
      <vt:lpstr>Why is agricultural policy set at an EU level?</vt:lpstr>
      <vt:lpstr>Why is agricultural policy set at an EU level? (cont.)</vt:lpstr>
      <vt:lpstr>How agricultural policy works</vt:lpstr>
      <vt:lpstr>Market Support </vt:lpstr>
      <vt:lpstr>Income Support </vt:lpstr>
      <vt:lpstr>Rural Development</vt:lpstr>
      <vt:lpstr>Funding CAP</vt:lpstr>
      <vt:lpstr>A policy financed by the EU budget</vt:lpstr>
      <vt:lpstr>Maltese agriculture at a glance </vt:lpstr>
      <vt:lpstr>Maltese agriculture at a glance </vt:lpstr>
      <vt:lpstr>CAP in Malta</vt:lpstr>
      <vt:lpstr>CAP in Malta</vt:lpstr>
      <vt:lpstr>CAP in Malta (key achievements)</vt:lpstr>
      <vt:lpstr>CAP in Malta (successful projects)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Common Agricultural Policy</dc:title>
  <dc:creator>Neil Portelli</dc:creator>
  <cp:lastModifiedBy>Neil Portelli</cp:lastModifiedBy>
  <cp:revision>28</cp:revision>
  <dcterms:created xsi:type="dcterms:W3CDTF">2016-03-07T11:17:42Z</dcterms:created>
  <dcterms:modified xsi:type="dcterms:W3CDTF">2016-03-07T15:47:50Z</dcterms:modified>
</cp:coreProperties>
</file>