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1718" r:id="rId3"/>
    <p:sldId id="1764" r:id="rId4"/>
    <p:sldId id="1719" r:id="rId5"/>
    <p:sldId id="1727" r:id="rId6"/>
    <p:sldId id="1731" r:id="rId7"/>
    <p:sldId id="1763" r:id="rId8"/>
    <p:sldId id="1729" r:id="rId9"/>
    <p:sldId id="1760" r:id="rId10"/>
    <p:sldId id="1754" r:id="rId11"/>
    <p:sldId id="1761" r:id="rId12"/>
    <p:sldId id="1740" r:id="rId13"/>
    <p:sldId id="1775" r:id="rId14"/>
    <p:sldId id="1777" r:id="rId15"/>
    <p:sldId id="1778" r:id="rId16"/>
    <p:sldId id="1687" r:id="rId17"/>
    <p:sldId id="1689" r:id="rId18"/>
    <p:sldId id="1748" r:id="rId19"/>
    <p:sldId id="1746" r:id="rId20"/>
    <p:sldId id="1780" r:id="rId21"/>
    <p:sldId id="1781" r:id="rId22"/>
    <p:sldId id="1749" r:id="rId23"/>
    <p:sldId id="1750" r:id="rId24"/>
    <p:sldId id="1782" r:id="rId25"/>
    <p:sldId id="1783" r:id="rId26"/>
  </p:sldIdLst>
  <p:sldSz cx="9144000" cy="6858000" type="screen4x3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66"/>
    <a:srgbClr val="3333FF"/>
    <a:srgbClr val="3366FF"/>
    <a:srgbClr val="FFFF99"/>
    <a:srgbClr val="FFFF66"/>
    <a:srgbClr val="FF3300"/>
    <a:srgbClr val="009900"/>
    <a:srgbClr val="FF9966"/>
    <a:srgbClr val="DC303C"/>
    <a:srgbClr val="F016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8" autoAdjust="0"/>
    <p:restoredTop sz="99731" autoAdjust="0"/>
  </p:normalViewPr>
  <p:slideViewPr>
    <p:cSldViewPr>
      <p:cViewPr>
        <p:scale>
          <a:sx n="90" d="100"/>
          <a:sy n="90" d="100"/>
        </p:scale>
        <p:origin x="-204" y="1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00A57-4470-4A41-9378-CB65519C6B1C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7F91891F-605F-4589-9390-C654D77C30B3}">
      <dgm:prSet phldrT="[Testo]" custT="1"/>
      <dgm:spPr>
        <a:solidFill>
          <a:srgbClr val="FFFF00"/>
        </a:solidFill>
      </dgm:spPr>
      <dgm:t>
        <a:bodyPr vert="vert270"/>
        <a:lstStyle/>
        <a:p>
          <a:r>
            <a:rPr lang="it-IT" sz="1400" b="1" dirty="0" smtClean="0"/>
            <a:t>POLITICA AGRICOLA COMUNE  </a:t>
          </a:r>
        </a:p>
        <a:p>
          <a:r>
            <a:rPr lang="it-IT" sz="1400" b="1" dirty="0" smtClean="0"/>
            <a:t>2014-2020</a:t>
          </a:r>
        </a:p>
        <a:p>
          <a:r>
            <a:rPr lang="it-IT" sz="1400" b="1" dirty="0" smtClean="0"/>
            <a:t>(PAC)</a:t>
          </a:r>
        </a:p>
      </dgm:t>
    </dgm:pt>
    <dgm:pt modelId="{D6A43FBA-D07B-42B0-B54A-862DC004398B}" type="parTrans" cxnId="{0F45D646-5045-4A88-A875-A2B19B282331}">
      <dgm:prSet/>
      <dgm:spPr/>
      <dgm:t>
        <a:bodyPr/>
        <a:lstStyle/>
        <a:p>
          <a:endParaRPr lang="it-IT" sz="1200"/>
        </a:p>
      </dgm:t>
    </dgm:pt>
    <dgm:pt modelId="{F4C9A941-96CB-4D74-883D-AE6A63047ABF}" type="sibTrans" cxnId="{0F45D646-5045-4A88-A875-A2B19B282331}">
      <dgm:prSet/>
      <dgm:spPr/>
      <dgm:t>
        <a:bodyPr/>
        <a:lstStyle/>
        <a:p>
          <a:endParaRPr lang="it-IT" sz="1200"/>
        </a:p>
      </dgm:t>
    </dgm:pt>
    <dgm:pt modelId="{4BF33B6B-3D28-4EDD-905F-AABBFED3BD3D}">
      <dgm:prSet phldrT="[Testo]" custT="1"/>
      <dgm:spPr>
        <a:solidFill>
          <a:schemeClr val="bg1"/>
        </a:solidFill>
      </dgm:spPr>
      <dgm:t>
        <a:bodyPr/>
        <a:lstStyle/>
        <a:p>
          <a:r>
            <a:rPr lang="it-IT" sz="1400" b="1" dirty="0" smtClean="0"/>
            <a:t>I PILASTRO</a:t>
          </a:r>
        </a:p>
        <a:p>
          <a:r>
            <a:rPr lang="it-IT" sz="1400" b="1" dirty="0" smtClean="0">
              <a:solidFill>
                <a:srgbClr val="FF0000"/>
              </a:solidFill>
            </a:rPr>
            <a:t>(FEAGA)</a:t>
          </a:r>
        </a:p>
        <a:p>
          <a:r>
            <a:rPr lang="it-IT" sz="1000" b="0" dirty="0" smtClean="0"/>
            <a:t>(</a:t>
          </a:r>
          <a:r>
            <a:rPr lang="it-IT" sz="1200" b="0" dirty="0" smtClean="0"/>
            <a:t>Fondo Europeo Agricolo di Garanzia</a:t>
          </a:r>
          <a:r>
            <a:rPr lang="it-IT" sz="1000" b="0" dirty="0" smtClean="0"/>
            <a:t>)</a:t>
          </a:r>
        </a:p>
        <a:p>
          <a:endParaRPr lang="it-IT" sz="1400" b="1" dirty="0" smtClean="0"/>
        </a:p>
      </dgm:t>
    </dgm:pt>
    <dgm:pt modelId="{7412E093-1B0C-4B5F-871F-3B0F8BC86B4C}" type="parTrans" cxnId="{894368CE-EB24-4331-90CC-77FC7AA78EC0}">
      <dgm:prSet custT="1"/>
      <dgm:spPr/>
      <dgm:t>
        <a:bodyPr/>
        <a:lstStyle/>
        <a:p>
          <a:endParaRPr lang="it-IT" sz="1200"/>
        </a:p>
      </dgm:t>
    </dgm:pt>
    <dgm:pt modelId="{FD6C5F7B-FC5E-4905-AE47-27FAEE9E638B}" type="sibTrans" cxnId="{894368CE-EB24-4331-90CC-77FC7AA78EC0}">
      <dgm:prSet/>
      <dgm:spPr/>
      <dgm:t>
        <a:bodyPr/>
        <a:lstStyle/>
        <a:p>
          <a:endParaRPr lang="it-IT" sz="1200"/>
        </a:p>
      </dgm:t>
    </dgm:pt>
    <dgm:pt modelId="{C542F26F-34E4-48CE-91A5-735E5D59ACD1}">
      <dgm:prSet phldrT="[Testo]" custT="1"/>
      <dgm:spPr>
        <a:solidFill>
          <a:schemeClr val="bg1"/>
        </a:solidFill>
      </dgm:spPr>
      <dgm:t>
        <a:bodyPr/>
        <a:lstStyle/>
        <a:p>
          <a:r>
            <a:rPr lang="it-IT" sz="1400" b="1" dirty="0" smtClean="0"/>
            <a:t>PAGAMENTI DIRETTI</a:t>
          </a:r>
        </a:p>
        <a:p>
          <a:r>
            <a:rPr lang="it-IT" sz="1000" b="1" dirty="0" smtClean="0"/>
            <a:t>(SCOMPOSIZIONE IN 4 VOCI)</a:t>
          </a:r>
          <a:endParaRPr lang="it-IT" sz="1000" b="1" dirty="0"/>
        </a:p>
      </dgm:t>
    </dgm:pt>
    <dgm:pt modelId="{0B338F42-C3F8-4A8F-89D4-4113D343AC63}" type="parTrans" cxnId="{A8E1A0D4-9B6D-4170-B425-7E2B6D2C8122}">
      <dgm:prSet custT="1"/>
      <dgm:spPr/>
      <dgm:t>
        <a:bodyPr/>
        <a:lstStyle/>
        <a:p>
          <a:endParaRPr lang="it-IT" sz="1200"/>
        </a:p>
      </dgm:t>
    </dgm:pt>
    <dgm:pt modelId="{BD15CC54-18FB-4B2D-A313-57861857E8D6}" type="sibTrans" cxnId="{A8E1A0D4-9B6D-4170-B425-7E2B6D2C8122}">
      <dgm:prSet/>
      <dgm:spPr/>
      <dgm:t>
        <a:bodyPr/>
        <a:lstStyle/>
        <a:p>
          <a:endParaRPr lang="it-IT" sz="1200"/>
        </a:p>
      </dgm:t>
    </dgm:pt>
    <dgm:pt modelId="{9CD94565-9788-4514-8EEA-DC7988094154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400" b="1" dirty="0" smtClean="0"/>
            <a:t>MISURE DI MERCATO</a:t>
          </a:r>
          <a:endParaRPr lang="it-IT" sz="1400" b="1" dirty="0"/>
        </a:p>
      </dgm:t>
    </dgm:pt>
    <dgm:pt modelId="{F505B0C6-1F4B-4E56-82DC-AFDFF4F5EF9A}" type="parTrans" cxnId="{5CE7E1C1-F9D8-4964-9A03-C70302D9E815}">
      <dgm:prSet custT="1"/>
      <dgm:spPr/>
      <dgm:t>
        <a:bodyPr/>
        <a:lstStyle/>
        <a:p>
          <a:endParaRPr lang="it-IT" sz="1200"/>
        </a:p>
      </dgm:t>
    </dgm:pt>
    <dgm:pt modelId="{0BE8BA86-7426-4BD9-8C50-5CDD2478B00F}" type="sibTrans" cxnId="{5CE7E1C1-F9D8-4964-9A03-C70302D9E815}">
      <dgm:prSet/>
      <dgm:spPr/>
      <dgm:t>
        <a:bodyPr/>
        <a:lstStyle/>
        <a:p>
          <a:endParaRPr lang="it-IT" sz="1200"/>
        </a:p>
      </dgm:t>
    </dgm:pt>
    <dgm:pt modelId="{3F91D40B-4C63-4809-9C14-1FB5B5FC8551}">
      <dgm:prSet custT="1"/>
      <dgm:spPr>
        <a:solidFill>
          <a:schemeClr val="bg1"/>
        </a:solidFill>
      </dgm:spPr>
      <dgm:t>
        <a:bodyPr/>
        <a:lstStyle/>
        <a:p>
          <a:r>
            <a:rPr lang="it-IT" sz="1400" dirty="0" smtClean="0"/>
            <a:t>Pagamento di base </a:t>
          </a:r>
          <a:r>
            <a:rPr lang="it-IT" sz="1400" b="1" dirty="0" smtClean="0">
              <a:solidFill>
                <a:schemeClr val="accent1"/>
              </a:solidFill>
            </a:rPr>
            <a:t>(58%)</a:t>
          </a:r>
          <a:endParaRPr lang="it-IT" sz="1400" b="1" dirty="0">
            <a:solidFill>
              <a:schemeClr val="accent1"/>
            </a:solidFill>
          </a:endParaRPr>
        </a:p>
      </dgm:t>
    </dgm:pt>
    <dgm:pt modelId="{BD3FE2CC-550F-420C-B101-6C590EBCB404}" type="parTrans" cxnId="{4AFE6B14-B956-45E4-BA46-CC5430F82BD8}">
      <dgm:prSet/>
      <dgm:spPr/>
      <dgm:t>
        <a:bodyPr/>
        <a:lstStyle/>
        <a:p>
          <a:endParaRPr lang="it-IT"/>
        </a:p>
      </dgm:t>
    </dgm:pt>
    <dgm:pt modelId="{B58EB6E6-59EA-41AE-94E3-8A546FA36A75}" type="sibTrans" cxnId="{4AFE6B14-B956-45E4-BA46-CC5430F82BD8}">
      <dgm:prSet/>
      <dgm:spPr/>
      <dgm:t>
        <a:bodyPr/>
        <a:lstStyle/>
        <a:p>
          <a:endParaRPr lang="it-IT"/>
        </a:p>
      </dgm:t>
    </dgm:pt>
    <dgm:pt modelId="{24B387A3-8FFF-4911-A4E4-88127F513B11}">
      <dgm:prSet custT="1"/>
      <dgm:spPr>
        <a:solidFill>
          <a:schemeClr val="bg1"/>
        </a:solidFill>
      </dgm:spPr>
      <dgm:t>
        <a:bodyPr/>
        <a:lstStyle/>
        <a:p>
          <a:r>
            <a:rPr lang="it-IT" sz="1400" dirty="0" err="1" smtClean="0"/>
            <a:t>Greening</a:t>
          </a:r>
          <a:r>
            <a:rPr lang="it-IT" sz="1400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(30%)</a:t>
          </a:r>
          <a:endParaRPr lang="it-IT" sz="1400" b="1" dirty="0">
            <a:solidFill>
              <a:schemeClr val="accent1"/>
            </a:solidFill>
          </a:endParaRPr>
        </a:p>
      </dgm:t>
    </dgm:pt>
    <dgm:pt modelId="{811044A1-068A-4C63-8A77-8E462E9FCB59}" type="parTrans" cxnId="{ACB33406-39A1-4843-A741-B4079398C422}">
      <dgm:prSet/>
      <dgm:spPr/>
      <dgm:t>
        <a:bodyPr/>
        <a:lstStyle/>
        <a:p>
          <a:endParaRPr lang="it-IT"/>
        </a:p>
      </dgm:t>
    </dgm:pt>
    <dgm:pt modelId="{D42CF01E-FA38-43B1-97F0-FC2E729D8F28}" type="sibTrans" cxnId="{ACB33406-39A1-4843-A741-B4079398C422}">
      <dgm:prSet/>
      <dgm:spPr/>
      <dgm:t>
        <a:bodyPr/>
        <a:lstStyle/>
        <a:p>
          <a:endParaRPr lang="it-IT"/>
        </a:p>
      </dgm:t>
    </dgm:pt>
    <dgm:pt modelId="{868930EC-3086-4CC5-895A-A47580D67157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it-IT" sz="1400" dirty="0" smtClean="0"/>
            <a:t>Pagamento giovani agricoltori  </a:t>
          </a:r>
          <a:r>
            <a:rPr lang="it-IT" sz="1400" b="1" dirty="0" smtClean="0">
              <a:solidFill>
                <a:schemeClr val="accent1"/>
              </a:solidFill>
            </a:rPr>
            <a:t>(1%)</a:t>
          </a:r>
          <a:endParaRPr lang="it-IT" sz="1400" b="1" dirty="0">
            <a:solidFill>
              <a:schemeClr val="accent1"/>
            </a:solidFill>
          </a:endParaRPr>
        </a:p>
      </dgm:t>
    </dgm:pt>
    <dgm:pt modelId="{FFCACB05-680D-4B2C-91DB-22942ED3761E}" type="parTrans" cxnId="{BC01525C-C806-4A6B-99C3-5D460E21AE33}">
      <dgm:prSet/>
      <dgm:spPr/>
      <dgm:t>
        <a:bodyPr/>
        <a:lstStyle/>
        <a:p>
          <a:endParaRPr lang="it-IT"/>
        </a:p>
      </dgm:t>
    </dgm:pt>
    <dgm:pt modelId="{862D465A-F62F-48C0-B303-213D4BA415C5}" type="sibTrans" cxnId="{BC01525C-C806-4A6B-99C3-5D460E21AE33}">
      <dgm:prSet/>
      <dgm:spPr/>
      <dgm:t>
        <a:bodyPr/>
        <a:lstStyle/>
        <a:p>
          <a:endParaRPr lang="it-IT"/>
        </a:p>
      </dgm:t>
    </dgm:pt>
    <dgm:pt modelId="{A28E9008-F550-42E6-82BF-A81BADC269E1}">
      <dgm:prSet custT="1"/>
      <dgm:spPr>
        <a:solidFill>
          <a:schemeClr val="bg1"/>
        </a:solidFill>
      </dgm:spPr>
      <dgm:t>
        <a:bodyPr/>
        <a:lstStyle/>
        <a:p>
          <a:r>
            <a:rPr lang="it-IT" sz="1400" dirty="0" smtClean="0"/>
            <a:t>Pagamento accoppiato   </a:t>
          </a:r>
          <a:r>
            <a:rPr lang="it-IT" sz="1400" b="1" dirty="0" smtClean="0">
              <a:solidFill>
                <a:schemeClr val="accent1"/>
              </a:solidFill>
            </a:rPr>
            <a:t>(11%)</a:t>
          </a:r>
          <a:endParaRPr lang="it-IT" sz="1400" b="1" dirty="0">
            <a:solidFill>
              <a:schemeClr val="accent1"/>
            </a:solidFill>
          </a:endParaRPr>
        </a:p>
      </dgm:t>
    </dgm:pt>
    <dgm:pt modelId="{E4A4FA76-FF56-4DC2-A138-1F751BF02AF0}" type="parTrans" cxnId="{3885EE88-4B71-4D48-BDB6-A6ACADE036C2}">
      <dgm:prSet/>
      <dgm:spPr/>
      <dgm:t>
        <a:bodyPr/>
        <a:lstStyle/>
        <a:p>
          <a:endParaRPr lang="it-IT"/>
        </a:p>
      </dgm:t>
    </dgm:pt>
    <dgm:pt modelId="{8C74E654-7D70-4199-8CF9-26F31BCCA5D3}" type="sibTrans" cxnId="{3885EE88-4B71-4D48-BDB6-A6ACADE036C2}">
      <dgm:prSet/>
      <dgm:spPr/>
      <dgm:t>
        <a:bodyPr/>
        <a:lstStyle/>
        <a:p>
          <a:endParaRPr lang="it-IT"/>
        </a:p>
      </dgm:t>
    </dgm:pt>
    <dgm:pt modelId="{E9FF3175-A414-4332-9772-2D21CBCC573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 vert="vert270"/>
        <a:lstStyle/>
        <a:p>
          <a:r>
            <a:rPr lang="it-IT" sz="1000" dirty="0" smtClean="0"/>
            <a:t>Regime per piccoli agricoltori  </a:t>
          </a:r>
          <a:endParaRPr lang="it-IT" sz="1000" dirty="0"/>
        </a:p>
      </dgm:t>
    </dgm:pt>
    <dgm:pt modelId="{45B18D3D-74B0-4F77-8F24-7E9AC260B378}" type="parTrans" cxnId="{0729A627-24DC-433E-B67B-BE483899ED9F}">
      <dgm:prSet/>
      <dgm:spPr>
        <a:ln>
          <a:solidFill>
            <a:schemeClr val="bg1"/>
          </a:solidFill>
        </a:ln>
      </dgm:spPr>
      <dgm:t>
        <a:bodyPr/>
        <a:lstStyle/>
        <a:p>
          <a:endParaRPr lang="it-IT"/>
        </a:p>
      </dgm:t>
    </dgm:pt>
    <dgm:pt modelId="{524F8663-D3D2-4035-8BB9-597BD6FCC0CA}" type="sibTrans" cxnId="{0729A627-24DC-433E-B67B-BE483899ED9F}">
      <dgm:prSet/>
      <dgm:spPr/>
      <dgm:t>
        <a:bodyPr/>
        <a:lstStyle/>
        <a:p>
          <a:endParaRPr lang="it-IT"/>
        </a:p>
      </dgm:t>
    </dgm:pt>
    <dgm:pt modelId="{A68332CA-1614-405A-9EAD-7B8CC8F6807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200" dirty="0" smtClean="0"/>
            <a:t>OCM Unica</a:t>
          </a:r>
          <a:endParaRPr lang="it-IT" sz="1200" dirty="0"/>
        </a:p>
      </dgm:t>
    </dgm:pt>
    <dgm:pt modelId="{E6D6A2EA-0682-4AE9-BAB3-74C34739C987}" type="parTrans" cxnId="{EAA90DBF-8541-4FD7-8FF6-B986EEE4CD7D}">
      <dgm:prSet/>
      <dgm:spPr/>
      <dgm:t>
        <a:bodyPr/>
        <a:lstStyle/>
        <a:p>
          <a:endParaRPr lang="it-IT"/>
        </a:p>
      </dgm:t>
    </dgm:pt>
    <dgm:pt modelId="{5FF883EF-CF85-4303-BE95-151DD8DDD189}" type="sibTrans" cxnId="{EAA90DBF-8541-4FD7-8FF6-B986EEE4CD7D}">
      <dgm:prSet/>
      <dgm:spPr/>
      <dgm:t>
        <a:bodyPr/>
        <a:lstStyle/>
        <a:p>
          <a:endParaRPr lang="it-IT"/>
        </a:p>
      </dgm:t>
    </dgm:pt>
    <dgm:pt modelId="{3E0F346C-4F7F-4558-AC86-BCA1496E8352}">
      <dgm:prSet custT="1"/>
      <dgm:spPr/>
      <dgm:t>
        <a:bodyPr/>
        <a:lstStyle/>
        <a:p>
          <a:r>
            <a:rPr lang="it-IT" sz="1000" dirty="0" smtClean="0"/>
            <a:t>Richiesta pagamento titoli</a:t>
          </a:r>
          <a:endParaRPr lang="it-IT" sz="1000" dirty="0"/>
        </a:p>
      </dgm:t>
    </dgm:pt>
    <dgm:pt modelId="{5B734558-F6D4-4B4E-B3F7-94A901CC3034}" type="parTrans" cxnId="{652F9581-BA7D-4EA9-B479-155B4737137F}">
      <dgm:prSet/>
      <dgm:spPr/>
      <dgm:t>
        <a:bodyPr/>
        <a:lstStyle/>
        <a:p>
          <a:endParaRPr lang="it-IT"/>
        </a:p>
      </dgm:t>
    </dgm:pt>
    <dgm:pt modelId="{16255462-1360-4019-82B0-AA6EB0543B3A}" type="sibTrans" cxnId="{652F9581-BA7D-4EA9-B479-155B4737137F}">
      <dgm:prSet/>
      <dgm:spPr/>
      <dgm:t>
        <a:bodyPr/>
        <a:lstStyle/>
        <a:p>
          <a:endParaRPr lang="it-IT"/>
        </a:p>
      </dgm:t>
    </dgm:pt>
    <dgm:pt modelId="{59E28EF8-4AA1-4139-B93D-40D813A6308E}">
      <dgm:prSet custT="1"/>
      <dgm:spPr>
        <a:solidFill>
          <a:srgbClr val="FFFF00"/>
        </a:solidFill>
      </dgm:spPr>
      <dgm:t>
        <a:bodyPr/>
        <a:lstStyle/>
        <a:p>
          <a:r>
            <a:rPr lang="it-IT" sz="1000" dirty="0" smtClean="0"/>
            <a:t>Accesso alla riserva</a:t>
          </a:r>
          <a:endParaRPr lang="it-IT" sz="1000" dirty="0"/>
        </a:p>
      </dgm:t>
    </dgm:pt>
    <dgm:pt modelId="{1B22696A-87B1-48D4-BFCF-5C76984A4F74}" type="parTrans" cxnId="{B8208AC0-C727-43F8-8D20-0B6591A4D629}">
      <dgm:prSet/>
      <dgm:spPr/>
      <dgm:t>
        <a:bodyPr/>
        <a:lstStyle/>
        <a:p>
          <a:endParaRPr lang="it-IT"/>
        </a:p>
      </dgm:t>
    </dgm:pt>
    <dgm:pt modelId="{D2327EBD-999D-41BA-8EE1-861F7C4075C3}" type="sibTrans" cxnId="{B8208AC0-C727-43F8-8D20-0B6591A4D629}">
      <dgm:prSet/>
      <dgm:spPr/>
      <dgm:t>
        <a:bodyPr/>
        <a:lstStyle/>
        <a:p>
          <a:endParaRPr lang="it-IT"/>
        </a:p>
      </dgm:t>
    </dgm:pt>
    <dgm:pt modelId="{6C27B494-AC55-424E-A266-23DFC16A23DD}" type="pres">
      <dgm:prSet presAssocID="{3C500A57-4470-4A41-9378-CB65519C6B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CECA8DE-1FDA-4D1C-9579-C089FDEFD954}" type="pres">
      <dgm:prSet presAssocID="{7F91891F-605F-4589-9390-C654D77C30B3}" presName="root1" presStyleCnt="0"/>
      <dgm:spPr/>
      <dgm:t>
        <a:bodyPr/>
        <a:lstStyle/>
        <a:p>
          <a:endParaRPr lang="it-IT"/>
        </a:p>
      </dgm:t>
    </dgm:pt>
    <dgm:pt modelId="{5AD0F508-E5FC-4643-B989-07D2E9562958}" type="pres">
      <dgm:prSet presAssocID="{7F91891F-605F-4589-9390-C654D77C30B3}" presName="LevelOneTextNode" presStyleLbl="node0" presStyleIdx="0" presStyleCnt="1" custScaleX="218396" custScaleY="1702132" custLinFactX="-113915" custLinFactY="-22022" custLinFactNeighborX="-200000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44CA917-8595-447C-9D69-32630BC5C7E2}" type="pres">
      <dgm:prSet presAssocID="{7F91891F-605F-4589-9390-C654D77C30B3}" presName="level2hierChild" presStyleCnt="0"/>
      <dgm:spPr/>
      <dgm:t>
        <a:bodyPr/>
        <a:lstStyle/>
        <a:p>
          <a:endParaRPr lang="it-IT"/>
        </a:p>
      </dgm:t>
    </dgm:pt>
    <dgm:pt modelId="{6FB407DB-1F9C-445A-A686-2E389E47F0FA}" type="pres">
      <dgm:prSet presAssocID="{7412E093-1B0C-4B5F-871F-3B0F8BC86B4C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A67DCA57-3D50-4ABD-B9E7-DC10D233FEF6}" type="pres">
      <dgm:prSet presAssocID="{7412E093-1B0C-4B5F-871F-3B0F8BC86B4C}" presName="connTx" presStyleLbl="parChTrans1D2" presStyleIdx="0" presStyleCnt="1"/>
      <dgm:spPr/>
      <dgm:t>
        <a:bodyPr/>
        <a:lstStyle/>
        <a:p>
          <a:endParaRPr lang="it-IT"/>
        </a:p>
      </dgm:t>
    </dgm:pt>
    <dgm:pt modelId="{8A2AE27B-CFE1-4C03-8BB5-9D2DF0CCA6FB}" type="pres">
      <dgm:prSet presAssocID="{4BF33B6B-3D28-4EDD-905F-AABBFED3BD3D}" presName="root2" presStyleCnt="0"/>
      <dgm:spPr/>
      <dgm:t>
        <a:bodyPr/>
        <a:lstStyle/>
        <a:p>
          <a:endParaRPr lang="it-IT"/>
        </a:p>
      </dgm:t>
    </dgm:pt>
    <dgm:pt modelId="{400AE6DC-3AF8-4C64-859B-0AC481D726F8}" type="pres">
      <dgm:prSet presAssocID="{4BF33B6B-3D28-4EDD-905F-AABBFED3BD3D}" presName="LevelTwoTextNode" presStyleLbl="node2" presStyleIdx="0" presStyleCnt="1" custScaleX="266088" custScaleY="1659587" custLinFactX="-75341" custLinFactY="-22305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1945B66-CAE9-4C6E-8AE9-39D6ABBEB13D}" type="pres">
      <dgm:prSet presAssocID="{4BF33B6B-3D28-4EDD-905F-AABBFED3BD3D}" presName="level3hierChild" presStyleCnt="0"/>
      <dgm:spPr/>
      <dgm:t>
        <a:bodyPr/>
        <a:lstStyle/>
        <a:p>
          <a:endParaRPr lang="it-IT"/>
        </a:p>
      </dgm:t>
    </dgm:pt>
    <dgm:pt modelId="{2B4C5D57-91B9-40B1-B6F0-01CBAA43EC7D}" type="pres">
      <dgm:prSet presAssocID="{0B338F42-C3F8-4A8F-89D4-4113D343AC63}" presName="conn2-1" presStyleLbl="parChTrans1D3" presStyleIdx="0" presStyleCnt="2"/>
      <dgm:spPr/>
      <dgm:t>
        <a:bodyPr/>
        <a:lstStyle/>
        <a:p>
          <a:endParaRPr lang="it-IT"/>
        </a:p>
      </dgm:t>
    </dgm:pt>
    <dgm:pt modelId="{100189F0-9581-4A2C-9842-4A94AF34DD4E}" type="pres">
      <dgm:prSet presAssocID="{0B338F42-C3F8-4A8F-89D4-4113D343AC63}" presName="connTx" presStyleLbl="parChTrans1D3" presStyleIdx="0" presStyleCnt="2"/>
      <dgm:spPr/>
      <dgm:t>
        <a:bodyPr/>
        <a:lstStyle/>
        <a:p>
          <a:endParaRPr lang="it-IT"/>
        </a:p>
      </dgm:t>
    </dgm:pt>
    <dgm:pt modelId="{1125B2E7-1C85-45C8-916B-4C452B3EDEE8}" type="pres">
      <dgm:prSet presAssocID="{C542F26F-34E4-48CE-91A5-735E5D59ACD1}" presName="root2" presStyleCnt="0"/>
      <dgm:spPr/>
      <dgm:t>
        <a:bodyPr/>
        <a:lstStyle/>
        <a:p>
          <a:endParaRPr lang="it-IT"/>
        </a:p>
      </dgm:t>
    </dgm:pt>
    <dgm:pt modelId="{3990A748-0A5B-41B4-9C3D-BB782E0E29A2}" type="pres">
      <dgm:prSet presAssocID="{C542F26F-34E4-48CE-91A5-735E5D59ACD1}" presName="LevelTwoTextNode" presStyleLbl="node3" presStyleIdx="0" presStyleCnt="2" custScaleX="294691" custScaleY="721175" custLinFactY="-20897" custLinFactNeighborX="-84459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DA44C62-3615-46A7-880A-0713FC0C3BE2}" type="pres">
      <dgm:prSet presAssocID="{C542F26F-34E4-48CE-91A5-735E5D59ACD1}" presName="level3hierChild" presStyleCnt="0"/>
      <dgm:spPr/>
      <dgm:t>
        <a:bodyPr/>
        <a:lstStyle/>
        <a:p>
          <a:endParaRPr lang="it-IT"/>
        </a:p>
      </dgm:t>
    </dgm:pt>
    <dgm:pt modelId="{E5C25464-DEB2-4247-8BDA-9BA2DD1651EA}" type="pres">
      <dgm:prSet presAssocID="{BD3FE2CC-550F-420C-B101-6C590EBCB404}" presName="conn2-1" presStyleLbl="parChTrans1D4" presStyleIdx="0" presStyleCnt="8"/>
      <dgm:spPr/>
      <dgm:t>
        <a:bodyPr/>
        <a:lstStyle/>
        <a:p>
          <a:endParaRPr lang="it-IT"/>
        </a:p>
      </dgm:t>
    </dgm:pt>
    <dgm:pt modelId="{569C8E5D-A108-4BC1-B4F0-9449C3C2C66D}" type="pres">
      <dgm:prSet presAssocID="{BD3FE2CC-550F-420C-B101-6C590EBCB404}" presName="connTx" presStyleLbl="parChTrans1D4" presStyleIdx="0" presStyleCnt="8"/>
      <dgm:spPr/>
      <dgm:t>
        <a:bodyPr/>
        <a:lstStyle/>
        <a:p>
          <a:endParaRPr lang="it-IT"/>
        </a:p>
      </dgm:t>
    </dgm:pt>
    <dgm:pt modelId="{22351F88-2582-4E81-A7E5-1F6526325E79}" type="pres">
      <dgm:prSet presAssocID="{3F91D40B-4C63-4809-9C14-1FB5B5FC8551}" presName="root2" presStyleCnt="0"/>
      <dgm:spPr/>
      <dgm:t>
        <a:bodyPr/>
        <a:lstStyle/>
        <a:p>
          <a:endParaRPr lang="it-IT"/>
        </a:p>
      </dgm:t>
    </dgm:pt>
    <dgm:pt modelId="{D967E042-5418-482D-B157-ECD1D2335348}" type="pres">
      <dgm:prSet presAssocID="{3F91D40B-4C63-4809-9C14-1FB5B5FC8551}" presName="LevelTwoTextNode" presStyleLbl="node4" presStyleIdx="0" presStyleCnt="8" custScaleX="445001" custScaleY="224435" custLinFactY="-83973" custLinFactNeighborX="80936" custLinFactNeighborY="-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2EEDD4A-CE51-4A7E-972B-E74293594CA2}" type="pres">
      <dgm:prSet presAssocID="{3F91D40B-4C63-4809-9C14-1FB5B5FC8551}" presName="level3hierChild" presStyleCnt="0"/>
      <dgm:spPr/>
      <dgm:t>
        <a:bodyPr/>
        <a:lstStyle/>
        <a:p>
          <a:endParaRPr lang="it-IT"/>
        </a:p>
      </dgm:t>
    </dgm:pt>
    <dgm:pt modelId="{05FA993D-A58A-43EA-B38F-1FF155D3504F}" type="pres">
      <dgm:prSet presAssocID="{45B18D3D-74B0-4F77-8F24-7E9AC260B378}" presName="conn2-1" presStyleLbl="parChTrans1D4" presStyleIdx="1" presStyleCnt="8"/>
      <dgm:spPr/>
      <dgm:t>
        <a:bodyPr/>
        <a:lstStyle/>
        <a:p>
          <a:endParaRPr lang="it-IT"/>
        </a:p>
      </dgm:t>
    </dgm:pt>
    <dgm:pt modelId="{CFEA4341-CE01-45D6-8511-B94C9885782C}" type="pres">
      <dgm:prSet presAssocID="{45B18D3D-74B0-4F77-8F24-7E9AC260B378}" presName="connTx" presStyleLbl="parChTrans1D4" presStyleIdx="1" presStyleCnt="8"/>
      <dgm:spPr/>
      <dgm:t>
        <a:bodyPr/>
        <a:lstStyle/>
        <a:p>
          <a:endParaRPr lang="it-IT"/>
        </a:p>
      </dgm:t>
    </dgm:pt>
    <dgm:pt modelId="{37954533-2810-45CF-96C0-32BD9DE9D99D}" type="pres">
      <dgm:prSet presAssocID="{E9FF3175-A414-4332-9772-2D21CBCC5736}" presName="root2" presStyleCnt="0"/>
      <dgm:spPr/>
      <dgm:t>
        <a:bodyPr/>
        <a:lstStyle/>
        <a:p>
          <a:endParaRPr lang="it-IT"/>
        </a:p>
      </dgm:t>
    </dgm:pt>
    <dgm:pt modelId="{BF26D445-ABD5-4B04-B1BF-FC9DD5A90C84}" type="pres">
      <dgm:prSet presAssocID="{E9FF3175-A414-4332-9772-2D21CBCC5736}" presName="LevelTwoTextNode" presStyleLbl="node4" presStyleIdx="1" presStyleCnt="8" custAng="5400000" custScaleX="311825" custScaleY="350292" custLinFactX="27796" custLinFactY="341656" custLinFactNeighborX="100000" custLinFactNeighborY="4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4D0588B-6200-41B3-AB0C-415022CF2C52}" type="pres">
      <dgm:prSet presAssocID="{E9FF3175-A414-4332-9772-2D21CBCC5736}" presName="level3hierChild" presStyleCnt="0"/>
      <dgm:spPr/>
      <dgm:t>
        <a:bodyPr/>
        <a:lstStyle/>
        <a:p>
          <a:endParaRPr lang="it-IT"/>
        </a:p>
      </dgm:t>
    </dgm:pt>
    <dgm:pt modelId="{60B979FF-DA45-4404-AEB5-BCC33E94CD3C}" type="pres">
      <dgm:prSet presAssocID="{5B734558-F6D4-4B4E-B3F7-94A901CC3034}" presName="conn2-1" presStyleLbl="parChTrans1D4" presStyleIdx="2" presStyleCnt="8"/>
      <dgm:spPr/>
      <dgm:t>
        <a:bodyPr/>
        <a:lstStyle/>
        <a:p>
          <a:endParaRPr lang="it-IT"/>
        </a:p>
      </dgm:t>
    </dgm:pt>
    <dgm:pt modelId="{9173D544-2B0C-468A-BBA0-689232A1C307}" type="pres">
      <dgm:prSet presAssocID="{5B734558-F6D4-4B4E-B3F7-94A901CC3034}" presName="connTx" presStyleLbl="parChTrans1D4" presStyleIdx="2" presStyleCnt="8"/>
      <dgm:spPr/>
      <dgm:t>
        <a:bodyPr/>
        <a:lstStyle/>
        <a:p>
          <a:endParaRPr lang="it-IT"/>
        </a:p>
      </dgm:t>
    </dgm:pt>
    <dgm:pt modelId="{3CC0DE41-5AE1-4BA2-91C3-DA9F9B6DC967}" type="pres">
      <dgm:prSet presAssocID="{3E0F346C-4F7F-4558-AC86-BCA1496E8352}" presName="root2" presStyleCnt="0"/>
      <dgm:spPr/>
    </dgm:pt>
    <dgm:pt modelId="{D6DE4F0C-B0BD-4FAF-8581-EAB5B2CC9D7A}" type="pres">
      <dgm:prSet presAssocID="{3E0F346C-4F7F-4558-AC86-BCA1496E8352}" presName="LevelTwoTextNode" presStyleLbl="node4" presStyleIdx="2" presStyleCnt="8" custScaleX="315226" custScaleY="216501" custLinFactX="47819" custLinFactY="-114956" custLinFactNeighborX="100000" custLinFactNeighborY="-2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67AFBAB-C81F-4377-BC56-A128DEDEA690}" type="pres">
      <dgm:prSet presAssocID="{3E0F346C-4F7F-4558-AC86-BCA1496E8352}" presName="level3hierChild" presStyleCnt="0"/>
      <dgm:spPr/>
    </dgm:pt>
    <dgm:pt modelId="{739D750D-2911-4766-8BDC-3AF18598504F}" type="pres">
      <dgm:prSet presAssocID="{1B22696A-87B1-48D4-BFCF-5C76984A4F74}" presName="conn2-1" presStyleLbl="parChTrans1D4" presStyleIdx="3" presStyleCnt="8"/>
      <dgm:spPr/>
      <dgm:t>
        <a:bodyPr/>
        <a:lstStyle/>
        <a:p>
          <a:endParaRPr lang="it-IT"/>
        </a:p>
      </dgm:t>
    </dgm:pt>
    <dgm:pt modelId="{4BB082EE-C86E-4B8B-9D79-1241AA15E8E7}" type="pres">
      <dgm:prSet presAssocID="{1B22696A-87B1-48D4-BFCF-5C76984A4F74}" presName="connTx" presStyleLbl="parChTrans1D4" presStyleIdx="3" presStyleCnt="8"/>
      <dgm:spPr/>
      <dgm:t>
        <a:bodyPr/>
        <a:lstStyle/>
        <a:p>
          <a:endParaRPr lang="it-IT"/>
        </a:p>
      </dgm:t>
    </dgm:pt>
    <dgm:pt modelId="{4B60E392-124E-484F-A1F1-050A80A9031B}" type="pres">
      <dgm:prSet presAssocID="{59E28EF8-4AA1-4139-B93D-40D813A6308E}" presName="root2" presStyleCnt="0"/>
      <dgm:spPr/>
    </dgm:pt>
    <dgm:pt modelId="{48C0A448-B071-489F-B9C7-090D3E2F2EB6}" type="pres">
      <dgm:prSet presAssocID="{59E28EF8-4AA1-4139-B93D-40D813A6308E}" presName="LevelTwoTextNode" presStyleLbl="node4" presStyleIdx="3" presStyleCnt="8" custScaleX="315226" custScaleY="216501" custLinFactX="45859" custLinFactY="-100000" custLinFactNeighborX="100000" custLinFactNeighborY="-18395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C078FE3-8250-45FD-9416-C878E2C1FB34}" type="pres">
      <dgm:prSet presAssocID="{59E28EF8-4AA1-4139-B93D-40D813A6308E}" presName="level3hierChild" presStyleCnt="0"/>
      <dgm:spPr/>
    </dgm:pt>
    <dgm:pt modelId="{26A994F2-E976-44F8-9B2A-10432A9FD242}" type="pres">
      <dgm:prSet presAssocID="{811044A1-068A-4C63-8A77-8E462E9FCB59}" presName="conn2-1" presStyleLbl="parChTrans1D4" presStyleIdx="4" presStyleCnt="8"/>
      <dgm:spPr/>
      <dgm:t>
        <a:bodyPr/>
        <a:lstStyle/>
        <a:p>
          <a:endParaRPr lang="it-IT"/>
        </a:p>
      </dgm:t>
    </dgm:pt>
    <dgm:pt modelId="{CC6F6604-70BE-472E-89B5-3713B798D51C}" type="pres">
      <dgm:prSet presAssocID="{811044A1-068A-4C63-8A77-8E462E9FCB59}" presName="connTx" presStyleLbl="parChTrans1D4" presStyleIdx="4" presStyleCnt="8"/>
      <dgm:spPr/>
      <dgm:t>
        <a:bodyPr/>
        <a:lstStyle/>
        <a:p>
          <a:endParaRPr lang="it-IT"/>
        </a:p>
      </dgm:t>
    </dgm:pt>
    <dgm:pt modelId="{D70D1686-FA97-44B1-AD81-3423159097D7}" type="pres">
      <dgm:prSet presAssocID="{24B387A3-8FFF-4911-A4E4-88127F513B11}" presName="root2" presStyleCnt="0"/>
      <dgm:spPr/>
      <dgm:t>
        <a:bodyPr/>
        <a:lstStyle/>
        <a:p>
          <a:endParaRPr lang="it-IT"/>
        </a:p>
      </dgm:t>
    </dgm:pt>
    <dgm:pt modelId="{EDEE15F4-E5C6-42CB-A9F6-FF8985B802B7}" type="pres">
      <dgm:prSet presAssocID="{24B387A3-8FFF-4911-A4E4-88127F513B11}" presName="LevelTwoTextNode" presStyleLbl="node4" presStyleIdx="4" presStyleCnt="8" custScaleX="445001" custScaleY="117742" custLinFactNeighborX="80936" custLinFactNeighborY="-9503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6EC27AA-5007-4627-8782-96E27EDE9976}" type="pres">
      <dgm:prSet presAssocID="{24B387A3-8FFF-4911-A4E4-88127F513B11}" presName="level3hierChild" presStyleCnt="0"/>
      <dgm:spPr/>
      <dgm:t>
        <a:bodyPr/>
        <a:lstStyle/>
        <a:p>
          <a:endParaRPr lang="it-IT"/>
        </a:p>
      </dgm:t>
    </dgm:pt>
    <dgm:pt modelId="{2F403F76-D51D-4130-BF7B-27C5F2094079}" type="pres">
      <dgm:prSet presAssocID="{FFCACB05-680D-4B2C-91DB-22942ED3761E}" presName="conn2-1" presStyleLbl="parChTrans1D4" presStyleIdx="5" presStyleCnt="8"/>
      <dgm:spPr/>
      <dgm:t>
        <a:bodyPr/>
        <a:lstStyle/>
        <a:p>
          <a:endParaRPr lang="it-IT"/>
        </a:p>
      </dgm:t>
    </dgm:pt>
    <dgm:pt modelId="{FD3ECF28-31CF-4978-BF10-6E2534C8A070}" type="pres">
      <dgm:prSet presAssocID="{FFCACB05-680D-4B2C-91DB-22942ED3761E}" presName="connTx" presStyleLbl="parChTrans1D4" presStyleIdx="5" presStyleCnt="8"/>
      <dgm:spPr/>
      <dgm:t>
        <a:bodyPr/>
        <a:lstStyle/>
        <a:p>
          <a:endParaRPr lang="it-IT"/>
        </a:p>
      </dgm:t>
    </dgm:pt>
    <dgm:pt modelId="{E6126B11-4735-4916-ADE7-A6089C686C4D}" type="pres">
      <dgm:prSet presAssocID="{868930EC-3086-4CC5-895A-A47580D67157}" presName="root2" presStyleCnt="0"/>
      <dgm:spPr/>
      <dgm:t>
        <a:bodyPr/>
        <a:lstStyle/>
        <a:p>
          <a:endParaRPr lang="it-IT"/>
        </a:p>
      </dgm:t>
    </dgm:pt>
    <dgm:pt modelId="{3C306B58-6E8B-4F62-B94C-B920026CECBE}" type="pres">
      <dgm:prSet presAssocID="{868930EC-3086-4CC5-895A-A47580D67157}" presName="LevelTwoTextNode" presStyleLbl="node4" presStyleIdx="5" presStyleCnt="8" custScaleX="464767" custScaleY="225957" custLinFactNeighborX="77062" custLinFactNeighborY="-2382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3D4061C-A87C-4B64-9C05-AD95D56E9279}" type="pres">
      <dgm:prSet presAssocID="{868930EC-3086-4CC5-895A-A47580D67157}" presName="level3hierChild" presStyleCnt="0"/>
      <dgm:spPr/>
      <dgm:t>
        <a:bodyPr/>
        <a:lstStyle/>
        <a:p>
          <a:endParaRPr lang="it-IT"/>
        </a:p>
      </dgm:t>
    </dgm:pt>
    <dgm:pt modelId="{FC29FE4F-2E3A-4138-9FC4-66CB4CB66A2B}" type="pres">
      <dgm:prSet presAssocID="{E4A4FA76-FF56-4DC2-A138-1F751BF02AF0}" presName="conn2-1" presStyleLbl="parChTrans1D4" presStyleIdx="6" presStyleCnt="8"/>
      <dgm:spPr/>
      <dgm:t>
        <a:bodyPr/>
        <a:lstStyle/>
        <a:p>
          <a:endParaRPr lang="it-IT"/>
        </a:p>
      </dgm:t>
    </dgm:pt>
    <dgm:pt modelId="{F85652BC-73EC-44F0-97B2-02AD39ABC836}" type="pres">
      <dgm:prSet presAssocID="{E4A4FA76-FF56-4DC2-A138-1F751BF02AF0}" presName="connTx" presStyleLbl="parChTrans1D4" presStyleIdx="6" presStyleCnt="8"/>
      <dgm:spPr/>
      <dgm:t>
        <a:bodyPr/>
        <a:lstStyle/>
        <a:p>
          <a:endParaRPr lang="it-IT"/>
        </a:p>
      </dgm:t>
    </dgm:pt>
    <dgm:pt modelId="{CD02E7DF-4D80-4287-A768-576174F45FE0}" type="pres">
      <dgm:prSet presAssocID="{A28E9008-F550-42E6-82BF-A81BADC269E1}" presName="root2" presStyleCnt="0"/>
      <dgm:spPr/>
      <dgm:t>
        <a:bodyPr/>
        <a:lstStyle/>
        <a:p>
          <a:endParaRPr lang="it-IT"/>
        </a:p>
      </dgm:t>
    </dgm:pt>
    <dgm:pt modelId="{271505F0-41C7-4FE3-ABE4-01DBB5B48B60}" type="pres">
      <dgm:prSet presAssocID="{A28E9008-F550-42E6-82BF-A81BADC269E1}" presName="LevelTwoTextNode" presStyleLbl="node4" presStyleIdx="6" presStyleCnt="8" custScaleX="445001" custScaleY="242385" custLinFactNeighborX="80936" custLinFactNeighborY="4529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D6D92CA-2618-4271-9160-58B47B7462B0}" type="pres">
      <dgm:prSet presAssocID="{A28E9008-F550-42E6-82BF-A81BADC269E1}" presName="level3hierChild" presStyleCnt="0"/>
      <dgm:spPr/>
      <dgm:t>
        <a:bodyPr/>
        <a:lstStyle/>
        <a:p>
          <a:endParaRPr lang="it-IT"/>
        </a:p>
      </dgm:t>
    </dgm:pt>
    <dgm:pt modelId="{F3C731B5-13C6-46AA-9B89-73C72F49FDDE}" type="pres">
      <dgm:prSet presAssocID="{F505B0C6-1F4B-4E56-82DC-AFDFF4F5EF9A}" presName="conn2-1" presStyleLbl="parChTrans1D3" presStyleIdx="1" presStyleCnt="2"/>
      <dgm:spPr/>
      <dgm:t>
        <a:bodyPr/>
        <a:lstStyle/>
        <a:p>
          <a:endParaRPr lang="it-IT"/>
        </a:p>
      </dgm:t>
    </dgm:pt>
    <dgm:pt modelId="{FD02F764-BA17-4AC0-821F-19106F3A3AB8}" type="pres">
      <dgm:prSet presAssocID="{F505B0C6-1F4B-4E56-82DC-AFDFF4F5EF9A}" presName="connTx" presStyleLbl="parChTrans1D3" presStyleIdx="1" presStyleCnt="2"/>
      <dgm:spPr/>
      <dgm:t>
        <a:bodyPr/>
        <a:lstStyle/>
        <a:p>
          <a:endParaRPr lang="it-IT"/>
        </a:p>
      </dgm:t>
    </dgm:pt>
    <dgm:pt modelId="{41AF2C1D-3E33-459B-B916-CEDADE0F856E}" type="pres">
      <dgm:prSet presAssocID="{9CD94565-9788-4514-8EEA-DC7988094154}" presName="root2" presStyleCnt="0"/>
      <dgm:spPr/>
      <dgm:t>
        <a:bodyPr/>
        <a:lstStyle/>
        <a:p>
          <a:endParaRPr lang="it-IT"/>
        </a:p>
      </dgm:t>
    </dgm:pt>
    <dgm:pt modelId="{140F721B-E298-4DCC-BBA5-0D13ECE1AC3B}" type="pres">
      <dgm:prSet presAssocID="{9CD94565-9788-4514-8EEA-DC7988094154}" presName="LevelTwoTextNode" presStyleLbl="node3" presStyleIdx="1" presStyleCnt="2" custScaleX="272159" custScaleY="614624" custLinFactY="13934" custLinFactNeighborX="-64611" custLinFactNeighborY="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298068E-ED8A-4A03-BBC8-48A48C763460}" type="pres">
      <dgm:prSet presAssocID="{9CD94565-9788-4514-8EEA-DC7988094154}" presName="level3hierChild" presStyleCnt="0"/>
      <dgm:spPr/>
      <dgm:t>
        <a:bodyPr/>
        <a:lstStyle/>
        <a:p>
          <a:endParaRPr lang="it-IT"/>
        </a:p>
      </dgm:t>
    </dgm:pt>
    <dgm:pt modelId="{D7E7EB2B-F8B9-4D27-B3DE-B9324842CAE2}" type="pres">
      <dgm:prSet presAssocID="{E6D6A2EA-0682-4AE9-BAB3-74C34739C987}" presName="conn2-1" presStyleLbl="parChTrans1D4" presStyleIdx="7" presStyleCnt="8"/>
      <dgm:spPr/>
      <dgm:t>
        <a:bodyPr/>
        <a:lstStyle/>
        <a:p>
          <a:endParaRPr lang="it-IT"/>
        </a:p>
      </dgm:t>
    </dgm:pt>
    <dgm:pt modelId="{7D69246D-E5CB-48AF-9964-C2DBBFA882C0}" type="pres">
      <dgm:prSet presAssocID="{E6D6A2EA-0682-4AE9-BAB3-74C34739C987}" presName="connTx" presStyleLbl="parChTrans1D4" presStyleIdx="7" presStyleCnt="8"/>
      <dgm:spPr/>
      <dgm:t>
        <a:bodyPr/>
        <a:lstStyle/>
        <a:p>
          <a:endParaRPr lang="it-IT"/>
        </a:p>
      </dgm:t>
    </dgm:pt>
    <dgm:pt modelId="{29CA6425-ED17-4F43-9A1E-7F80D028E92D}" type="pres">
      <dgm:prSet presAssocID="{A68332CA-1614-405A-9EAD-7B8CC8F68077}" presName="root2" presStyleCnt="0"/>
      <dgm:spPr/>
      <dgm:t>
        <a:bodyPr/>
        <a:lstStyle/>
        <a:p>
          <a:endParaRPr lang="it-IT"/>
        </a:p>
      </dgm:t>
    </dgm:pt>
    <dgm:pt modelId="{3394B3E3-A063-4E71-B242-B1D43BC97D27}" type="pres">
      <dgm:prSet presAssocID="{A68332CA-1614-405A-9EAD-7B8CC8F68077}" presName="LevelTwoTextNode" presStyleLbl="node4" presStyleIdx="7" presStyleCnt="8" custScaleX="458700" custScaleY="210029" custLinFactX="8353" custLinFactY="2989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E950A9E-919A-4DA5-B4F7-3F457B7BA029}" type="pres">
      <dgm:prSet presAssocID="{A68332CA-1614-405A-9EAD-7B8CC8F68077}" presName="level3hierChild" presStyleCnt="0"/>
      <dgm:spPr/>
      <dgm:t>
        <a:bodyPr/>
        <a:lstStyle/>
        <a:p>
          <a:endParaRPr lang="it-IT"/>
        </a:p>
      </dgm:t>
    </dgm:pt>
  </dgm:ptLst>
  <dgm:cxnLst>
    <dgm:cxn modelId="{45F8ACB1-8B7F-4676-8288-949CF39C561F}" type="presOf" srcId="{FFCACB05-680D-4B2C-91DB-22942ED3761E}" destId="{2F403F76-D51D-4130-BF7B-27C5F2094079}" srcOrd="0" destOrd="0" presId="urn:microsoft.com/office/officeart/2005/8/layout/hierarchy2"/>
    <dgm:cxn modelId="{BA116F1E-5A36-4C44-B58E-F4362D759824}" type="presOf" srcId="{811044A1-068A-4C63-8A77-8E462E9FCB59}" destId="{CC6F6604-70BE-472E-89B5-3713B798D51C}" srcOrd="1" destOrd="0" presId="urn:microsoft.com/office/officeart/2005/8/layout/hierarchy2"/>
    <dgm:cxn modelId="{BC01525C-C806-4A6B-99C3-5D460E21AE33}" srcId="{C542F26F-34E4-48CE-91A5-735E5D59ACD1}" destId="{868930EC-3086-4CC5-895A-A47580D67157}" srcOrd="2" destOrd="0" parTransId="{FFCACB05-680D-4B2C-91DB-22942ED3761E}" sibTransId="{862D465A-F62F-48C0-B303-213D4BA415C5}"/>
    <dgm:cxn modelId="{652F9581-BA7D-4EA9-B479-155B4737137F}" srcId="{3F91D40B-4C63-4809-9C14-1FB5B5FC8551}" destId="{3E0F346C-4F7F-4558-AC86-BCA1496E8352}" srcOrd="1" destOrd="0" parTransId="{5B734558-F6D4-4B4E-B3F7-94A901CC3034}" sibTransId="{16255462-1360-4019-82B0-AA6EB0543B3A}"/>
    <dgm:cxn modelId="{AA73723F-662B-4E3D-89FB-5C7785B0DBD9}" type="presOf" srcId="{7412E093-1B0C-4B5F-871F-3B0F8BC86B4C}" destId="{A67DCA57-3D50-4ABD-B9E7-DC10D233FEF6}" srcOrd="1" destOrd="0" presId="urn:microsoft.com/office/officeart/2005/8/layout/hierarchy2"/>
    <dgm:cxn modelId="{00A2B045-AF9A-4C56-8466-1C83A1680EA1}" type="presOf" srcId="{811044A1-068A-4C63-8A77-8E462E9FCB59}" destId="{26A994F2-E976-44F8-9B2A-10432A9FD242}" srcOrd="0" destOrd="0" presId="urn:microsoft.com/office/officeart/2005/8/layout/hierarchy2"/>
    <dgm:cxn modelId="{ACB33406-39A1-4843-A741-B4079398C422}" srcId="{C542F26F-34E4-48CE-91A5-735E5D59ACD1}" destId="{24B387A3-8FFF-4911-A4E4-88127F513B11}" srcOrd="1" destOrd="0" parTransId="{811044A1-068A-4C63-8A77-8E462E9FCB59}" sibTransId="{D42CF01E-FA38-43B1-97F0-FC2E729D8F28}"/>
    <dgm:cxn modelId="{5CE7E1C1-F9D8-4964-9A03-C70302D9E815}" srcId="{4BF33B6B-3D28-4EDD-905F-AABBFED3BD3D}" destId="{9CD94565-9788-4514-8EEA-DC7988094154}" srcOrd="1" destOrd="0" parTransId="{F505B0C6-1F4B-4E56-82DC-AFDFF4F5EF9A}" sibTransId="{0BE8BA86-7426-4BD9-8C50-5CDD2478B00F}"/>
    <dgm:cxn modelId="{EAA90DBF-8541-4FD7-8FF6-B986EEE4CD7D}" srcId="{9CD94565-9788-4514-8EEA-DC7988094154}" destId="{A68332CA-1614-405A-9EAD-7B8CC8F68077}" srcOrd="0" destOrd="0" parTransId="{E6D6A2EA-0682-4AE9-BAB3-74C34739C987}" sibTransId="{5FF883EF-CF85-4303-BE95-151DD8DDD189}"/>
    <dgm:cxn modelId="{F77351FD-41C0-41AD-972E-2330A96F37F1}" type="presOf" srcId="{C542F26F-34E4-48CE-91A5-735E5D59ACD1}" destId="{3990A748-0A5B-41B4-9C3D-BB782E0E29A2}" srcOrd="0" destOrd="0" presId="urn:microsoft.com/office/officeart/2005/8/layout/hierarchy2"/>
    <dgm:cxn modelId="{2D3B49B7-9D90-4EBB-B464-2E9C46A1C6BA}" type="presOf" srcId="{E9FF3175-A414-4332-9772-2D21CBCC5736}" destId="{BF26D445-ABD5-4B04-B1BF-FC9DD5A90C84}" srcOrd="0" destOrd="0" presId="urn:microsoft.com/office/officeart/2005/8/layout/hierarchy2"/>
    <dgm:cxn modelId="{739DB6E1-9D3A-414B-84D4-6B00EA3C67EF}" type="presOf" srcId="{E4A4FA76-FF56-4DC2-A138-1F751BF02AF0}" destId="{FC29FE4F-2E3A-4138-9FC4-66CB4CB66A2B}" srcOrd="0" destOrd="0" presId="urn:microsoft.com/office/officeart/2005/8/layout/hierarchy2"/>
    <dgm:cxn modelId="{6D15745E-7948-4374-AEF6-B071FBCF7E96}" type="presOf" srcId="{5B734558-F6D4-4B4E-B3F7-94A901CC3034}" destId="{9173D544-2B0C-468A-BBA0-689232A1C307}" srcOrd="1" destOrd="0" presId="urn:microsoft.com/office/officeart/2005/8/layout/hierarchy2"/>
    <dgm:cxn modelId="{586F4453-D2F9-4AD6-80A8-07F1DB71C6EA}" type="presOf" srcId="{7412E093-1B0C-4B5F-871F-3B0F8BC86B4C}" destId="{6FB407DB-1F9C-445A-A686-2E389E47F0FA}" srcOrd="0" destOrd="0" presId="urn:microsoft.com/office/officeart/2005/8/layout/hierarchy2"/>
    <dgm:cxn modelId="{A8E1A0D4-9B6D-4170-B425-7E2B6D2C8122}" srcId="{4BF33B6B-3D28-4EDD-905F-AABBFED3BD3D}" destId="{C542F26F-34E4-48CE-91A5-735E5D59ACD1}" srcOrd="0" destOrd="0" parTransId="{0B338F42-C3F8-4A8F-89D4-4113D343AC63}" sibTransId="{BD15CC54-18FB-4B2D-A313-57861857E8D6}"/>
    <dgm:cxn modelId="{0729A627-24DC-433E-B67B-BE483899ED9F}" srcId="{3F91D40B-4C63-4809-9C14-1FB5B5FC8551}" destId="{E9FF3175-A414-4332-9772-2D21CBCC5736}" srcOrd="0" destOrd="0" parTransId="{45B18D3D-74B0-4F77-8F24-7E9AC260B378}" sibTransId="{524F8663-D3D2-4035-8BB9-597BD6FCC0CA}"/>
    <dgm:cxn modelId="{89F57001-F206-431C-B1DE-8FEDDA687D45}" type="presOf" srcId="{4BF33B6B-3D28-4EDD-905F-AABBFED3BD3D}" destId="{400AE6DC-3AF8-4C64-859B-0AC481D726F8}" srcOrd="0" destOrd="0" presId="urn:microsoft.com/office/officeart/2005/8/layout/hierarchy2"/>
    <dgm:cxn modelId="{894368CE-EB24-4331-90CC-77FC7AA78EC0}" srcId="{7F91891F-605F-4589-9390-C654D77C30B3}" destId="{4BF33B6B-3D28-4EDD-905F-AABBFED3BD3D}" srcOrd="0" destOrd="0" parTransId="{7412E093-1B0C-4B5F-871F-3B0F8BC86B4C}" sibTransId="{FD6C5F7B-FC5E-4905-AE47-27FAEE9E638B}"/>
    <dgm:cxn modelId="{EFDA2383-DC77-4890-9CFE-DDB0A0CE42D5}" type="presOf" srcId="{BD3FE2CC-550F-420C-B101-6C590EBCB404}" destId="{E5C25464-DEB2-4247-8BDA-9BA2DD1651EA}" srcOrd="0" destOrd="0" presId="urn:microsoft.com/office/officeart/2005/8/layout/hierarchy2"/>
    <dgm:cxn modelId="{DB31C12B-76C6-440E-A298-63FAC06E19F1}" type="presOf" srcId="{45B18D3D-74B0-4F77-8F24-7E9AC260B378}" destId="{CFEA4341-CE01-45D6-8511-B94C9885782C}" srcOrd="1" destOrd="0" presId="urn:microsoft.com/office/officeart/2005/8/layout/hierarchy2"/>
    <dgm:cxn modelId="{B8208AC0-C727-43F8-8D20-0B6591A4D629}" srcId="{3F91D40B-4C63-4809-9C14-1FB5B5FC8551}" destId="{59E28EF8-4AA1-4139-B93D-40D813A6308E}" srcOrd="2" destOrd="0" parTransId="{1B22696A-87B1-48D4-BFCF-5C76984A4F74}" sibTransId="{D2327EBD-999D-41BA-8EE1-861F7C4075C3}"/>
    <dgm:cxn modelId="{4B50AC5E-4986-4880-9EB1-6C06EA7F01AD}" type="presOf" srcId="{45B18D3D-74B0-4F77-8F24-7E9AC260B378}" destId="{05FA993D-A58A-43EA-B38F-1FF155D3504F}" srcOrd="0" destOrd="0" presId="urn:microsoft.com/office/officeart/2005/8/layout/hierarchy2"/>
    <dgm:cxn modelId="{00A21818-6D76-45A8-BD72-DAAF43FF17F6}" type="presOf" srcId="{A68332CA-1614-405A-9EAD-7B8CC8F68077}" destId="{3394B3E3-A063-4E71-B242-B1D43BC97D27}" srcOrd="0" destOrd="0" presId="urn:microsoft.com/office/officeart/2005/8/layout/hierarchy2"/>
    <dgm:cxn modelId="{91827163-2301-40C3-9463-AF6F534222F5}" type="presOf" srcId="{FFCACB05-680D-4B2C-91DB-22942ED3761E}" destId="{FD3ECF28-31CF-4978-BF10-6E2534C8A070}" srcOrd="1" destOrd="0" presId="urn:microsoft.com/office/officeart/2005/8/layout/hierarchy2"/>
    <dgm:cxn modelId="{3C3A8785-2CE1-42F1-9C3A-8B62909EB897}" type="presOf" srcId="{A28E9008-F550-42E6-82BF-A81BADC269E1}" destId="{271505F0-41C7-4FE3-ABE4-01DBB5B48B60}" srcOrd="0" destOrd="0" presId="urn:microsoft.com/office/officeart/2005/8/layout/hierarchy2"/>
    <dgm:cxn modelId="{C5531FFA-4B65-4345-948A-E0A645FF0B55}" type="presOf" srcId="{F505B0C6-1F4B-4E56-82DC-AFDFF4F5EF9A}" destId="{F3C731B5-13C6-46AA-9B89-73C72F49FDDE}" srcOrd="0" destOrd="0" presId="urn:microsoft.com/office/officeart/2005/8/layout/hierarchy2"/>
    <dgm:cxn modelId="{4AFE6B14-B956-45E4-BA46-CC5430F82BD8}" srcId="{C542F26F-34E4-48CE-91A5-735E5D59ACD1}" destId="{3F91D40B-4C63-4809-9C14-1FB5B5FC8551}" srcOrd="0" destOrd="0" parTransId="{BD3FE2CC-550F-420C-B101-6C590EBCB404}" sibTransId="{B58EB6E6-59EA-41AE-94E3-8A546FA36A75}"/>
    <dgm:cxn modelId="{3885EE88-4B71-4D48-BDB6-A6ACADE036C2}" srcId="{C542F26F-34E4-48CE-91A5-735E5D59ACD1}" destId="{A28E9008-F550-42E6-82BF-A81BADC269E1}" srcOrd="3" destOrd="0" parTransId="{E4A4FA76-FF56-4DC2-A138-1F751BF02AF0}" sibTransId="{8C74E654-7D70-4199-8CF9-26F31BCCA5D3}"/>
    <dgm:cxn modelId="{F3E3F850-CCEF-4B2C-B95B-E480A2AD7489}" type="presOf" srcId="{24B387A3-8FFF-4911-A4E4-88127F513B11}" destId="{EDEE15F4-E5C6-42CB-A9F6-FF8985B802B7}" srcOrd="0" destOrd="0" presId="urn:microsoft.com/office/officeart/2005/8/layout/hierarchy2"/>
    <dgm:cxn modelId="{D785DC38-0AB9-4907-94EF-D980E1CF508A}" type="presOf" srcId="{BD3FE2CC-550F-420C-B101-6C590EBCB404}" destId="{569C8E5D-A108-4BC1-B4F0-9449C3C2C66D}" srcOrd="1" destOrd="0" presId="urn:microsoft.com/office/officeart/2005/8/layout/hierarchy2"/>
    <dgm:cxn modelId="{F91CEAC4-1EAB-4E8E-B29B-ACAA53285E53}" type="presOf" srcId="{0B338F42-C3F8-4A8F-89D4-4113D343AC63}" destId="{2B4C5D57-91B9-40B1-B6F0-01CBAA43EC7D}" srcOrd="0" destOrd="0" presId="urn:microsoft.com/office/officeart/2005/8/layout/hierarchy2"/>
    <dgm:cxn modelId="{B278BE39-271E-43EC-B02F-701B44F02AC9}" type="presOf" srcId="{E6D6A2EA-0682-4AE9-BAB3-74C34739C987}" destId="{D7E7EB2B-F8B9-4D27-B3DE-B9324842CAE2}" srcOrd="0" destOrd="0" presId="urn:microsoft.com/office/officeart/2005/8/layout/hierarchy2"/>
    <dgm:cxn modelId="{60A14D17-A42A-49FF-B2E9-F9523659DF8C}" type="presOf" srcId="{3F91D40B-4C63-4809-9C14-1FB5B5FC8551}" destId="{D967E042-5418-482D-B157-ECD1D2335348}" srcOrd="0" destOrd="0" presId="urn:microsoft.com/office/officeart/2005/8/layout/hierarchy2"/>
    <dgm:cxn modelId="{0E3EB7B9-8C15-4422-8596-6C0971B03E9F}" type="presOf" srcId="{0B338F42-C3F8-4A8F-89D4-4113D343AC63}" destId="{100189F0-9581-4A2C-9842-4A94AF34DD4E}" srcOrd="1" destOrd="0" presId="urn:microsoft.com/office/officeart/2005/8/layout/hierarchy2"/>
    <dgm:cxn modelId="{0F45D646-5045-4A88-A875-A2B19B282331}" srcId="{3C500A57-4470-4A41-9378-CB65519C6B1C}" destId="{7F91891F-605F-4589-9390-C654D77C30B3}" srcOrd="0" destOrd="0" parTransId="{D6A43FBA-D07B-42B0-B54A-862DC004398B}" sibTransId="{F4C9A941-96CB-4D74-883D-AE6A63047ABF}"/>
    <dgm:cxn modelId="{A4A42237-2270-42B0-ACA5-77C3FE195818}" type="presOf" srcId="{9CD94565-9788-4514-8EEA-DC7988094154}" destId="{140F721B-E298-4DCC-BBA5-0D13ECE1AC3B}" srcOrd="0" destOrd="0" presId="urn:microsoft.com/office/officeart/2005/8/layout/hierarchy2"/>
    <dgm:cxn modelId="{785B83C5-EBEA-4C3B-AECA-EEADF3787234}" type="presOf" srcId="{7F91891F-605F-4589-9390-C654D77C30B3}" destId="{5AD0F508-E5FC-4643-B989-07D2E9562958}" srcOrd="0" destOrd="0" presId="urn:microsoft.com/office/officeart/2005/8/layout/hierarchy2"/>
    <dgm:cxn modelId="{3BE05D6A-BD2E-4FC3-A694-0FF3A3EA9A8D}" type="presOf" srcId="{3C500A57-4470-4A41-9378-CB65519C6B1C}" destId="{6C27B494-AC55-424E-A266-23DFC16A23DD}" srcOrd="0" destOrd="0" presId="urn:microsoft.com/office/officeart/2005/8/layout/hierarchy2"/>
    <dgm:cxn modelId="{50047DD6-5742-4EE1-978C-3C7EE6462572}" type="presOf" srcId="{E6D6A2EA-0682-4AE9-BAB3-74C34739C987}" destId="{7D69246D-E5CB-48AF-9964-C2DBBFA882C0}" srcOrd="1" destOrd="0" presId="urn:microsoft.com/office/officeart/2005/8/layout/hierarchy2"/>
    <dgm:cxn modelId="{A265D799-CA29-4ED5-BAE4-BD3588DFD635}" type="presOf" srcId="{1B22696A-87B1-48D4-BFCF-5C76984A4F74}" destId="{4BB082EE-C86E-4B8B-9D79-1241AA15E8E7}" srcOrd="1" destOrd="0" presId="urn:microsoft.com/office/officeart/2005/8/layout/hierarchy2"/>
    <dgm:cxn modelId="{81D20BCE-FE7F-4174-B5B6-B6B6F17CF3B7}" type="presOf" srcId="{5B734558-F6D4-4B4E-B3F7-94A901CC3034}" destId="{60B979FF-DA45-4404-AEB5-BCC33E94CD3C}" srcOrd="0" destOrd="0" presId="urn:microsoft.com/office/officeart/2005/8/layout/hierarchy2"/>
    <dgm:cxn modelId="{E14FF924-E75F-4491-B9E5-BF974357F906}" type="presOf" srcId="{59E28EF8-4AA1-4139-B93D-40D813A6308E}" destId="{48C0A448-B071-489F-B9C7-090D3E2F2EB6}" srcOrd="0" destOrd="0" presId="urn:microsoft.com/office/officeart/2005/8/layout/hierarchy2"/>
    <dgm:cxn modelId="{68FC359D-BFBC-42AB-B831-DC204B98A71D}" type="presOf" srcId="{3E0F346C-4F7F-4558-AC86-BCA1496E8352}" destId="{D6DE4F0C-B0BD-4FAF-8581-EAB5B2CC9D7A}" srcOrd="0" destOrd="0" presId="urn:microsoft.com/office/officeart/2005/8/layout/hierarchy2"/>
    <dgm:cxn modelId="{D9EC8D9D-92DE-4923-BE46-0F36090E620E}" type="presOf" srcId="{1B22696A-87B1-48D4-BFCF-5C76984A4F74}" destId="{739D750D-2911-4766-8BDC-3AF18598504F}" srcOrd="0" destOrd="0" presId="urn:microsoft.com/office/officeart/2005/8/layout/hierarchy2"/>
    <dgm:cxn modelId="{20D96CAC-9544-49EC-9D97-C5DFAC66285D}" type="presOf" srcId="{F505B0C6-1F4B-4E56-82DC-AFDFF4F5EF9A}" destId="{FD02F764-BA17-4AC0-821F-19106F3A3AB8}" srcOrd="1" destOrd="0" presId="urn:microsoft.com/office/officeart/2005/8/layout/hierarchy2"/>
    <dgm:cxn modelId="{06A362B7-C840-4FA7-A82E-DE2862542579}" type="presOf" srcId="{E4A4FA76-FF56-4DC2-A138-1F751BF02AF0}" destId="{F85652BC-73EC-44F0-97B2-02AD39ABC836}" srcOrd="1" destOrd="0" presId="urn:microsoft.com/office/officeart/2005/8/layout/hierarchy2"/>
    <dgm:cxn modelId="{E0C62FA8-E4D8-4163-BE93-11F8702F5C9E}" type="presOf" srcId="{868930EC-3086-4CC5-895A-A47580D67157}" destId="{3C306B58-6E8B-4F62-B94C-B920026CECBE}" srcOrd="0" destOrd="0" presId="urn:microsoft.com/office/officeart/2005/8/layout/hierarchy2"/>
    <dgm:cxn modelId="{8B483965-8D24-4C2F-9FC4-3B0AAFA43610}" type="presParOf" srcId="{6C27B494-AC55-424E-A266-23DFC16A23DD}" destId="{DCECA8DE-1FDA-4D1C-9579-C089FDEFD954}" srcOrd="0" destOrd="0" presId="urn:microsoft.com/office/officeart/2005/8/layout/hierarchy2"/>
    <dgm:cxn modelId="{BA991929-E60C-40BC-BA91-0D6C43F9F361}" type="presParOf" srcId="{DCECA8DE-1FDA-4D1C-9579-C089FDEFD954}" destId="{5AD0F508-E5FC-4643-B989-07D2E9562958}" srcOrd="0" destOrd="0" presId="urn:microsoft.com/office/officeart/2005/8/layout/hierarchy2"/>
    <dgm:cxn modelId="{12F67837-4312-4815-A7FB-ECAB407B9449}" type="presParOf" srcId="{DCECA8DE-1FDA-4D1C-9579-C089FDEFD954}" destId="{D44CA917-8595-447C-9D69-32630BC5C7E2}" srcOrd="1" destOrd="0" presId="urn:microsoft.com/office/officeart/2005/8/layout/hierarchy2"/>
    <dgm:cxn modelId="{7251B6E0-D471-4FCD-94CB-1C6B44A08CDE}" type="presParOf" srcId="{D44CA917-8595-447C-9D69-32630BC5C7E2}" destId="{6FB407DB-1F9C-445A-A686-2E389E47F0FA}" srcOrd="0" destOrd="0" presId="urn:microsoft.com/office/officeart/2005/8/layout/hierarchy2"/>
    <dgm:cxn modelId="{9BBED2E5-915F-4CB7-AAF7-D3AC1DD43F72}" type="presParOf" srcId="{6FB407DB-1F9C-445A-A686-2E389E47F0FA}" destId="{A67DCA57-3D50-4ABD-B9E7-DC10D233FEF6}" srcOrd="0" destOrd="0" presId="urn:microsoft.com/office/officeart/2005/8/layout/hierarchy2"/>
    <dgm:cxn modelId="{0288C387-9279-4CE2-BA10-8CB54869A293}" type="presParOf" srcId="{D44CA917-8595-447C-9D69-32630BC5C7E2}" destId="{8A2AE27B-CFE1-4C03-8BB5-9D2DF0CCA6FB}" srcOrd="1" destOrd="0" presId="urn:microsoft.com/office/officeart/2005/8/layout/hierarchy2"/>
    <dgm:cxn modelId="{BA46788D-34DF-46EA-A87B-FC32C3D2ECEE}" type="presParOf" srcId="{8A2AE27B-CFE1-4C03-8BB5-9D2DF0CCA6FB}" destId="{400AE6DC-3AF8-4C64-859B-0AC481D726F8}" srcOrd="0" destOrd="0" presId="urn:microsoft.com/office/officeart/2005/8/layout/hierarchy2"/>
    <dgm:cxn modelId="{FEECA4B2-C942-4B7E-9CC9-9B1E7C7BF901}" type="presParOf" srcId="{8A2AE27B-CFE1-4C03-8BB5-9D2DF0CCA6FB}" destId="{91945B66-CAE9-4C6E-8AE9-39D6ABBEB13D}" srcOrd="1" destOrd="0" presId="urn:microsoft.com/office/officeart/2005/8/layout/hierarchy2"/>
    <dgm:cxn modelId="{285F6021-825C-437B-97CB-3D743FCB3CC8}" type="presParOf" srcId="{91945B66-CAE9-4C6E-8AE9-39D6ABBEB13D}" destId="{2B4C5D57-91B9-40B1-B6F0-01CBAA43EC7D}" srcOrd="0" destOrd="0" presId="urn:microsoft.com/office/officeart/2005/8/layout/hierarchy2"/>
    <dgm:cxn modelId="{FBEC09F4-1DC3-4ABB-94EB-8B2F4DD69571}" type="presParOf" srcId="{2B4C5D57-91B9-40B1-B6F0-01CBAA43EC7D}" destId="{100189F0-9581-4A2C-9842-4A94AF34DD4E}" srcOrd="0" destOrd="0" presId="urn:microsoft.com/office/officeart/2005/8/layout/hierarchy2"/>
    <dgm:cxn modelId="{C4C8499E-184C-47E0-85A1-B53700BE2083}" type="presParOf" srcId="{91945B66-CAE9-4C6E-8AE9-39D6ABBEB13D}" destId="{1125B2E7-1C85-45C8-916B-4C452B3EDEE8}" srcOrd="1" destOrd="0" presId="urn:microsoft.com/office/officeart/2005/8/layout/hierarchy2"/>
    <dgm:cxn modelId="{98694C0A-F363-4958-BC28-75FCC7444416}" type="presParOf" srcId="{1125B2E7-1C85-45C8-916B-4C452B3EDEE8}" destId="{3990A748-0A5B-41B4-9C3D-BB782E0E29A2}" srcOrd="0" destOrd="0" presId="urn:microsoft.com/office/officeart/2005/8/layout/hierarchy2"/>
    <dgm:cxn modelId="{7AF0607C-4E99-4461-AE53-9A0BFC41CA72}" type="presParOf" srcId="{1125B2E7-1C85-45C8-916B-4C452B3EDEE8}" destId="{9DA44C62-3615-46A7-880A-0713FC0C3BE2}" srcOrd="1" destOrd="0" presId="urn:microsoft.com/office/officeart/2005/8/layout/hierarchy2"/>
    <dgm:cxn modelId="{77B33908-D4FC-4B11-90F1-B4C7074A5F07}" type="presParOf" srcId="{9DA44C62-3615-46A7-880A-0713FC0C3BE2}" destId="{E5C25464-DEB2-4247-8BDA-9BA2DD1651EA}" srcOrd="0" destOrd="0" presId="urn:microsoft.com/office/officeart/2005/8/layout/hierarchy2"/>
    <dgm:cxn modelId="{3F8DCC79-3D84-4637-99A3-6C03857644C3}" type="presParOf" srcId="{E5C25464-DEB2-4247-8BDA-9BA2DD1651EA}" destId="{569C8E5D-A108-4BC1-B4F0-9449C3C2C66D}" srcOrd="0" destOrd="0" presId="urn:microsoft.com/office/officeart/2005/8/layout/hierarchy2"/>
    <dgm:cxn modelId="{56AA771A-31A8-42ED-844D-45DEDDE24E41}" type="presParOf" srcId="{9DA44C62-3615-46A7-880A-0713FC0C3BE2}" destId="{22351F88-2582-4E81-A7E5-1F6526325E79}" srcOrd="1" destOrd="0" presId="urn:microsoft.com/office/officeart/2005/8/layout/hierarchy2"/>
    <dgm:cxn modelId="{D930F9FB-8199-45F1-9B34-1D50A02C71D0}" type="presParOf" srcId="{22351F88-2582-4E81-A7E5-1F6526325E79}" destId="{D967E042-5418-482D-B157-ECD1D2335348}" srcOrd="0" destOrd="0" presId="urn:microsoft.com/office/officeart/2005/8/layout/hierarchy2"/>
    <dgm:cxn modelId="{ECFF89E3-FA94-4701-BB05-E7949B935844}" type="presParOf" srcId="{22351F88-2582-4E81-A7E5-1F6526325E79}" destId="{12EEDD4A-CE51-4A7E-972B-E74293594CA2}" srcOrd="1" destOrd="0" presId="urn:microsoft.com/office/officeart/2005/8/layout/hierarchy2"/>
    <dgm:cxn modelId="{B531D1BF-DCF5-4B0A-AEF6-F9FF8BB94B88}" type="presParOf" srcId="{12EEDD4A-CE51-4A7E-972B-E74293594CA2}" destId="{05FA993D-A58A-43EA-B38F-1FF155D3504F}" srcOrd="0" destOrd="0" presId="urn:microsoft.com/office/officeart/2005/8/layout/hierarchy2"/>
    <dgm:cxn modelId="{82F7073D-2DC9-40BF-9981-7BD30E81A007}" type="presParOf" srcId="{05FA993D-A58A-43EA-B38F-1FF155D3504F}" destId="{CFEA4341-CE01-45D6-8511-B94C9885782C}" srcOrd="0" destOrd="0" presId="urn:microsoft.com/office/officeart/2005/8/layout/hierarchy2"/>
    <dgm:cxn modelId="{2AC7E16D-C8F6-4E52-8381-59C717620CD4}" type="presParOf" srcId="{12EEDD4A-CE51-4A7E-972B-E74293594CA2}" destId="{37954533-2810-45CF-96C0-32BD9DE9D99D}" srcOrd="1" destOrd="0" presId="urn:microsoft.com/office/officeart/2005/8/layout/hierarchy2"/>
    <dgm:cxn modelId="{A8C47874-A633-4711-8E76-7F877B0C2012}" type="presParOf" srcId="{37954533-2810-45CF-96C0-32BD9DE9D99D}" destId="{BF26D445-ABD5-4B04-B1BF-FC9DD5A90C84}" srcOrd="0" destOrd="0" presId="urn:microsoft.com/office/officeart/2005/8/layout/hierarchy2"/>
    <dgm:cxn modelId="{EF7BB6D0-03F8-4108-A448-A5AD52E8AE42}" type="presParOf" srcId="{37954533-2810-45CF-96C0-32BD9DE9D99D}" destId="{44D0588B-6200-41B3-AB0C-415022CF2C52}" srcOrd="1" destOrd="0" presId="urn:microsoft.com/office/officeart/2005/8/layout/hierarchy2"/>
    <dgm:cxn modelId="{4447E4F0-BEC0-4301-8016-BA1A49285866}" type="presParOf" srcId="{12EEDD4A-CE51-4A7E-972B-E74293594CA2}" destId="{60B979FF-DA45-4404-AEB5-BCC33E94CD3C}" srcOrd="2" destOrd="0" presId="urn:microsoft.com/office/officeart/2005/8/layout/hierarchy2"/>
    <dgm:cxn modelId="{8D1C73EF-35C8-48DC-B3FB-B3AB522FA559}" type="presParOf" srcId="{60B979FF-DA45-4404-AEB5-BCC33E94CD3C}" destId="{9173D544-2B0C-468A-BBA0-689232A1C307}" srcOrd="0" destOrd="0" presId="urn:microsoft.com/office/officeart/2005/8/layout/hierarchy2"/>
    <dgm:cxn modelId="{6DDE96B9-8255-4AB5-941B-5EB90A919F5E}" type="presParOf" srcId="{12EEDD4A-CE51-4A7E-972B-E74293594CA2}" destId="{3CC0DE41-5AE1-4BA2-91C3-DA9F9B6DC967}" srcOrd="3" destOrd="0" presId="urn:microsoft.com/office/officeart/2005/8/layout/hierarchy2"/>
    <dgm:cxn modelId="{D7D3B230-4C50-4202-8C23-86858B6013E5}" type="presParOf" srcId="{3CC0DE41-5AE1-4BA2-91C3-DA9F9B6DC967}" destId="{D6DE4F0C-B0BD-4FAF-8581-EAB5B2CC9D7A}" srcOrd="0" destOrd="0" presId="urn:microsoft.com/office/officeart/2005/8/layout/hierarchy2"/>
    <dgm:cxn modelId="{698410C9-E2F7-40DB-962E-7E9607F11E0B}" type="presParOf" srcId="{3CC0DE41-5AE1-4BA2-91C3-DA9F9B6DC967}" destId="{067AFBAB-C81F-4377-BC56-A128DEDEA690}" srcOrd="1" destOrd="0" presId="urn:microsoft.com/office/officeart/2005/8/layout/hierarchy2"/>
    <dgm:cxn modelId="{FCEE6C44-BFCA-4B0D-89C5-BD3C978111B1}" type="presParOf" srcId="{12EEDD4A-CE51-4A7E-972B-E74293594CA2}" destId="{739D750D-2911-4766-8BDC-3AF18598504F}" srcOrd="4" destOrd="0" presId="urn:microsoft.com/office/officeart/2005/8/layout/hierarchy2"/>
    <dgm:cxn modelId="{D90301F0-F4D5-4E54-9856-8757F310C137}" type="presParOf" srcId="{739D750D-2911-4766-8BDC-3AF18598504F}" destId="{4BB082EE-C86E-4B8B-9D79-1241AA15E8E7}" srcOrd="0" destOrd="0" presId="urn:microsoft.com/office/officeart/2005/8/layout/hierarchy2"/>
    <dgm:cxn modelId="{E7ACD096-5E21-4B59-8867-734231F00A00}" type="presParOf" srcId="{12EEDD4A-CE51-4A7E-972B-E74293594CA2}" destId="{4B60E392-124E-484F-A1F1-050A80A9031B}" srcOrd="5" destOrd="0" presId="urn:microsoft.com/office/officeart/2005/8/layout/hierarchy2"/>
    <dgm:cxn modelId="{63CBD479-AA8D-4A99-B406-BEC2AC9A7C67}" type="presParOf" srcId="{4B60E392-124E-484F-A1F1-050A80A9031B}" destId="{48C0A448-B071-489F-B9C7-090D3E2F2EB6}" srcOrd="0" destOrd="0" presId="urn:microsoft.com/office/officeart/2005/8/layout/hierarchy2"/>
    <dgm:cxn modelId="{C7AF2322-4330-429C-8F6C-379DC23B56A1}" type="presParOf" srcId="{4B60E392-124E-484F-A1F1-050A80A9031B}" destId="{1C078FE3-8250-45FD-9416-C878E2C1FB34}" srcOrd="1" destOrd="0" presId="urn:microsoft.com/office/officeart/2005/8/layout/hierarchy2"/>
    <dgm:cxn modelId="{A86B2887-86D2-4D33-BAC6-CA027867DC56}" type="presParOf" srcId="{9DA44C62-3615-46A7-880A-0713FC0C3BE2}" destId="{26A994F2-E976-44F8-9B2A-10432A9FD242}" srcOrd="2" destOrd="0" presId="urn:microsoft.com/office/officeart/2005/8/layout/hierarchy2"/>
    <dgm:cxn modelId="{5CF8928C-E439-4B4F-8DD4-41A12CC4229A}" type="presParOf" srcId="{26A994F2-E976-44F8-9B2A-10432A9FD242}" destId="{CC6F6604-70BE-472E-89B5-3713B798D51C}" srcOrd="0" destOrd="0" presId="urn:microsoft.com/office/officeart/2005/8/layout/hierarchy2"/>
    <dgm:cxn modelId="{E149FC59-B3EF-4F1C-BD75-81B570DC9BEC}" type="presParOf" srcId="{9DA44C62-3615-46A7-880A-0713FC0C3BE2}" destId="{D70D1686-FA97-44B1-AD81-3423159097D7}" srcOrd="3" destOrd="0" presId="urn:microsoft.com/office/officeart/2005/8/layout/hierarchy2"/>
    <dgm:cxn modelId="{F0C85E72-CEB6-4552-823A-70F7D3D0820E}" type="presParOf" srcId="{D70D1686-FA97-44B1-AD81-3423159097D7}" destId="{EDEE15F4-E5C6-42CB-A9F6-FF8985B802B7}" srcOrd="0" destOrd="0" presId="urn:microsoft.com/office/officeart/2005/8/layout/hierarchy2"/>
    <dgm:cxn modelId="{D3C5F021-C883-4D30-AE41-2E39717C7021}" type="presParOf" srcId="{D70D1686-FA97-44B1-AD81-3423159097D7}" destId="{06EC27AA-5007-4627-8782-96E27EDE9976}" srcOrd="1" destOrd="0" presId="urn:microsoft.com/office/officeart/2005/8/layout/hierarchy2"/>
    <dgm:cxn modelId="{51E5CD08-C494-41DE-88F5-B7FF8459B3DE}" type="presParOf" srcId="{9DA44C62-3615-46A7-880A-0713FC0C3BE2}" destId="{2F403F76-D51D-4130-BF7B-27C5F2094079}" srcOrd="4" destOrd="0" presId="urn:microsoft.com/office/officeart/2005/8/layout/hierarchy2"/>
    <dgm:cxn modelId="{D8A7DBE8-D6D0-44C6-85CC-03993014BE21}" type="presParOf" srcId="{2F403F76-D51D-4130-BF7B-27C5F2094079}" destId="{FD3ECF28-31CF-4978-BF10-6E2534C8A070}" srcOrd="0" destOrd="0" presId="urn:microsoft.com/office/officeart/2005/8/layout/hierarchy2"/>
    <dgm:cxn modelId="{31E90571-5936-4A51-B3A7-6785C067B735}" type="presParOf" srcId="{9DA44C62-3615-46A7-880A-0713FC0C3BE2}" destId="{E6126B11-4735-4916-ADE7-A6089C686C4D}" srcOrd="5" destOrd="0" presId="urn:microsoft.com/office/officeart/2005/8/layout/hierarchy2"/>
    <dgm:cxn modelId="{AF68A409-E261-4FFB-B32D-30339908AC3F}" type="presParOf" srcId="{E6126B11-4735-4916-ADE7-A6089C686C4D}" destId="{3C306B58-6E8B-4F62-B94C-B920026CECBE}" srcOrd="0" destOrd="0" presId="urn:microsoft.com/office/officeart/2005/8/layout/hierarchy2"/>
    <dgm:cxn modelId="{151939F8-9967-4541-BC59-CC83DB357F22}" type="presParOf" srcId="{E6126B11-4735-4916-ADE7-A6089C686C4D}" destId="{C3D4061C-A87C-4B64-9C05-AD95D56E9279}" srcOrd="1" destOrd="0" presId="urn:microsoft.com/office/officeart/2005/8/layout/hierarchy2"/>
    <dgm:cxn modelId="{4D942234-85D0-478D-A4CE-BD2D324B03AC}" type="presParOf" srcId="{9DA44C62-3615-46A7-880A-0713FC0C3BE2}" destId="{FC29FE4F-2E3A-4138-9FC4-66CB4CB66A2B}" srcOrd="6" destOrd="0" presId="urn:microsoft.com/office/officeart/2005/8/layout/hierarchy2"/>
    <dgm:cxn modelId="{F8F0B907-FF49-4429-B2CE-1B645E32C10C}" type="presParOf" srcId="{FC29FE4F-2E3A-4138-9FC4-66CB4CB66A2B}" destId="{F85652BC-73EC-44F0-97B2-02AD39ABC836}" srcOrd="0" destOrd="0" presId="urn:microsoft.com/office/officeart/2005/8/layout/hierarchy2"/>
    <dgm:cxn modelId="{F7DB8835-01C0-4FB9-BF54-098B839E3053}" type="presParOf" srcId="{9DA44C62-3615-46A7-880A-0713FC0C3BE2}" destId="{CD02E7DF-4D80-4287-A768-576174F45FE0}" srcOrd="7" destOrd="0" presId="urn:microsoft.com/office/officeart/2005/8/layout/hierarchy2"/>
    <dgm:cxn modelId="{5C2F13DB-0366-4149-A347-116405809327}" type="presParOf" srcId="{CD02E7DF-4D80-4287-A768-576174F45FE0}" destId="{271505F0-41C7-4FE3-ABE4-01DBB5B48B60}" srcOrd="0" destOrd="0" presId="urn:microsoft.com/office/officeart/2005/8/layout/hierarchy2"/>
    <dgm:cxn modelId="{12088B21-BCF5-45B1-A7B3-09BCD76BDD41}" type="presParOf" srcId="{CD02E7DF-4D80-4287-A768-576174F45FE0}" destId="{1D6D92CA-2618-4271-9160-58B47B7462B0}" srcOrd="1" destOrd="0" presId="urn:microsoft.com/office/officeart/2005/8/layout/hierarchy2"/>
    <dgm:cxn modelId="{524A1EA7-C485-474D-B89B-A3B8713705B1}" type="presParOf" srcId="{91945B66-CAE9-4C6E-8AE9-39D6ABBEB13D}" destId="{F3C731B5-13C6-46AA-9B89-73C72F49FDDE}" srcOrd="2" destOrd="0" presId="urn:microsoft.com/office/officeart/2005/8/layout/hierarchy2"/>
    <dgm:cxn modelId="{712A1E9B-B0B6-4FDE-AAA1-43C2E83AB3EE}" type="presParOf" srcId="{F3C731B5-13C6-46AA-9B89-73C72F49FDDE}" destId="{FD02F764-BA17-4AC0-821F-19106F3A3AB8}" srcOrd="0" destOrd="0" presId="urn:microsoft.com/office/officeart/2005/8/layout/hierarchy2"/>
    <dgm:cxn modelId="{54BE0FFF-4E57-413F-8684-216A069F8416}" type="presParOf" srcId="{91945B66-CAE9-4C6E-8AE9-39D6ABBEB13D}" destId="{41AF2C1D-3E33-459B-B916-CEDADE0F856E}" srcOrd="3" destOrd="0" presId="urn:microsoft.com/office/officeart/2005/8/layout/hierarchy2"/>
    <dgm:cxn modelId="{676DA413-031A-4252-8609-D523CAE91F8E}" type="presParOf" srcId="{41AF2C1D-3E33-459B-B916-CEDADE0F856E}" destId="{140F721B-E298-4DCC-BBA5-0D13ECE1AC3B}" srcOrd="0" destOrd="0" presId="urn:microsoft.com/office/officeart/2005/8/layout/hierarchy2"/>
    <dgm:cxn modelId="{6ABFD2A8-4884-465B-ABFD-BF964F6D619C}" type="presParOf" srcId="{41AF2C1D-3E33-459B-B916-CEDADE0F856E}" destId="{5298068E-ED8A-4A03-BBC8-48A48C763460}" srcOrd="1" destOrd="0" presId="urn:microsoft.com/office/officeart/2005/8/layout/hierarchy2"/>
    <dgm:cxn modelId="{73C2B6F4-FC95-4555-865C-F42D4DE5C6A8}" type="presParOf" srcId="{5298068E-ED8A-4A03-BBC8-48A48C763460}" destId="{D7E7EB2B-F8B9-4D27-B3DE-B9324842CAE2}" srcOrd="0" destOrd="0" presId="urn:microsoft.com/office/officeart/2005/8/layout/hierarchy2"/>
    <dgm:cxn modelId="{C3BAC286-7CAE-4E8F-AAE8-C11A2CB69A58}" type="presParOf" srcId="{D7E7EB2B-F8B9-4D27-B3DE-B9324842CAE2}" destId="{7D69246D-E5CB-48AF-9964-C2DBBFA882C0}" srcOrd="0" destOrd="0" presId="urn:microsoft.com/office/officeart/2005/8/layout/hierarchy2"/>
    <dgm:cxn modelId="{93EA56C5-5EDD-4A8E-9D4A-0E74465CAFD8}" type="presParOf" srcId="{5298068E-ED8A-4A03-BBC8-48A48C763460}" destId="{29CA6425-ED17-4F43-9A1E-7F80D028E92D}" srcOrd="1" destOrd="0" presId="urn:microsoft.com/office/officeart/2005/8/layout/hierarchy2"/>
    <dgm:cxn modelId="{12D4F087-918E-4903-814F-CC506D299E83}" type="presParOf" srcId="{29CA6425-ED17-4F43-9A1E-7F80D028E92D}" destId="{3394B3E3-A063-4E71-B242-B1D43BC97D27}" srcOrd="0" destOrd="0" presId="urn:microsoft.com/office/officeart/2005/8/layout/hierarchy2"/>
    <dgm:cxn modelId="{D07B129A-740C-4DDB-A962-DCAA9C70956E}" type="presParOf" srcId="{29CA6425-ED17-4F43-9A1E-7F80D028E92D}" destId="{EE950A9E-919A-4DA5-B4F7-3F457B7BA029}" srcOrd="1" destOrd="0" presId="urn:microsoft.com/office/officeart/2005/8/layout/hierarchy2"/>
  </dgm:cxnLst>
  <dgm:bg>
    <a:solidFill>
      <a:schemeClr val="bg1"/>
    </a:solidFill>
  </dgm:bg>
  <dgm:whole>
    <a:ln w="9525">
      <a:solidFill>
        <a:schemeClr val="accent5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582DF-7409-4835-8839-1DE183B3F07E}" type="doc">
      <dgm:prSet loTypeId="urn:microsoft.com/office/officeart/2005/8/layout/hList7#1" loCatId="list" qsTypeId="urn:microsoft.com/office/officeart/2005/8/quickstyle/simple3" qsCatId="simple" csTypeId="urn:microsoft.com/office/officeart/2005/8/colors/colorful2" csCatId="colorful" phldr="1"/>
      <dgm:spPr/>
    </dgm:pt>
    <dgm:pt modelId="{361E363F-4B49-48C8-90BA-680425DAC010}">
      <dgm:prSet phldrT="[Testo]" custT="1"/>
      <dgm:spPr/>
      <dgm:t>
        <a:bodyPr/>
        <a:lstStyle/>
        <a:p>
          <a:pPr algn="just"/>
          <a:r>
            <a:rPr lang="it-IT" sz="1400" b="1" dirty="0" smtClean="0"/>
            <a:t>SISTEMA DI IDENTIFICAZIONE DELLE PARTICELLE AGRICOLE (SIPA) E ALTRE BANCHE DATI A VALENZA NAZIONALE</a:t>
          </a:r>
        </a:p>
        <a:p>
          <a:pPr algn="just"/>
          <a:r>
            <a:rPr lang="it-IT" sz="1600" b="1" dirty="0" smtClean="0">
              <a:solidFill>
                <a:schemeClr val="tx2"/>
              </a:solidFill>
            </a:rPr>
            <a:t>Strati grafici </a:t>
          </a:r>
          <a:r>
            <a:rPr lang="it-IT" sz="1400" dirty="0" smtClean="0">
              <a:solidFill>
                <a:schemeClr val="tx2"/>
              </a:solidFill>
            </a:rPr>
            <a:t>(catasto, isole aziendali, </a:t>
          </a:r>
          <a:r>
            <a:rPr lang="it-IT" sz="1400" dirty="0" err="1" smtClean="0">
              <a:solidFill>
                <a:schemeClr val="tx2"/>
              </a:solidFill>
            </a:rPr>
            <a:t>refresch</a:t>
          </a:r>
          <a:r>
            <a:rPr lang="it-IT" sz="1400" dirty="0" smtClean="0">
              <a:solidFill>
                <a:schemeClr val="tx2"/>
              </a:solidFill>
            </a:rPr>
            <a:t>, </a:t>
          </a:r>
          <a:r>
            <a:rPr lang="it-IT" sz="1400" dirty="0" err="1" smtClean="0">
              <a:solidFill>
                <a:schemeClr val="tx2"/>
              </a:solidFill>
            </a:rPr>
            <a:t>tematismi</a:t>
          </a:r>
          <a:r>
            <a:rPr lang="it-IT" sz="1400" dirty="0" smtClean="0">
              <a:solidFill>
                <a:schemeClr val="tx2"/>
              </a:solidFill>
            </a:rPr>
            <a:t> di macro-uso, EFA, pascoli, ecc.</a:t>
          </a:r>
        </a:p>
        <a:p>
          <a:pPr algn="just"/>
          <a:r>
            <a:rPr lang="it-IT" sz="1400" b="1" dirty="0" smtClean="0">
              <a:solidFill>
                <a:schemeClr val="tx2"/>
              </a:solidFill>
            </a:rPr>
            <a:t>Anagrafica dei soggetti             </a:t>
          </a:r>
          <a:r>
            <a:rPr lang="it-IT" sz="1400" b="0" dirty="0" smtClean="0">
              <a:solidFill>
                <a:schemeClr val="tx2"/>
              </a:solidFill>
            </a:rPr>
            <a:t>(</a:t>
          </a:r>
          <a:r>
            <a:rPr lang="it-IT" sz="1400" dirty="0" smtClean="0">
              <a:solidFill>
                <a:schemeClr val="tx2"/>
              </a:solidFill>
            </a:rPr>
            <a:t>dati Camere commercio, </a:t>
          </a:r>
          <a:r>
            <a:rPr lang="it-IT" sz="1400" dirty="0" err="1" smtClean="0">
              <a:solidFill>
                <a:schemeClr val="tx2"/>
              </a:solidFill>
            </a:rPr>
            <a:t>ecc</a:t>
          </a:r>
          <a:r>
            <a:rPr lang="it-IT" sz="1400" dirty="0" smtClean="0">
              <a:solidFill>
                <a:schemeClr val="tx2"/>
              </a:solidFill>
            </a:rPr>
            <a:t>,)</a:t>
          </a:r>
        </a:p>
      </dgm:t>
    </dgm:pt>
    <dgm:pt modelId="{0FC423DE-39C1-4DBA-A713-037B22452D7B}" type="parTrans" cxnId="{147AB0B4-28BA-4869-9FD7-6D7716C3F144}">
      <dgm:prSet/>
      <dgm:spPr/>
      <dgm:t>
        <a:bodyPr/>
        <a:lstStyle/>
        <a:p>
          <a:endParaRPr lang="it-IT" sz="1400"/>
        </a:p>
      </dgm:t>
    </dgm:pt>
    <dgm:pt modelId="{AA538508-C2BB-4204-A198-B9723D05B520}" type="sibTrans" cxnId="{147AB0B4-28BA-4869-9FD7-6D7716C3F144}">
      <dgm:prSet/>
      <dgm:spPr/>
      <dgm:t>
        <a:bodyPr/>
        <a:lstStyle/>
        <a:p>
          <a:endParaRPr lang="it-IT" sz="1400"/>
        </a:p>
      </dgm:t>
    </dgm:pt>
    <dgm:pt modelId="{CD72FAF5-9434-406A-88D1-D4823309BDD3}">
      <dgm:prSet phldrT="[Testo]" custT="1"/>
      <dgm:spPr/>
      <dgm:t>
        <a:bodyPr/>
        <a:lstStyle/>
        <a:p>
          <a:r>
            <a:rPr lang="it-IT" sz="1400" b="1" dirty="0" smtClean="0"/>
            <a:t>FASCICOLO AZIENDALE GRAFICO</a:t>
          </a:r>
        </a:p>
        <a:p>
          <a:r>
            <a:rPr lang="it-IT" sz="1400" dirty="0" smtClean="0">
              <a:solidFill>
                <a:schemeClr val="tx2"/>
              </a:solidFill>
            </a:rPr>
            <a:t>Creazione automatica delle isole aziendali (Somma delle particelle </a:t>
          </a:r>
          <a:r>
            <a:rPr lang="it-IT" sz="1400" dirty="0" err="1" smtClean="0">
              <a:solidFill>
                <a:schemeClr val="tx2"/>
              </a:solidFill>
            </a:rPr>
            <a:t>cat</a:t>
          </a:r>
          <a:r>
            <a:rPr lang="it-IT" sz="1400" dirty="0" smtClean="0">
              <a:solidFill>
                <a:schemeClr val="tx2"/>
              </a:solidFill>
            </a:rPr>
            <a:t>. contigue riferite ad un beneficiario)</a:t>
          </a:r>
        </a:p>
        <a:p>
          <a:r>
            <a:rPr lang="it-IT" sz="1400" dirty="0" smtClean="0">
              <a:solidFill>
                <a:schemeClr val="tx2"/>
              </a:solidFill>
            </a:rPr>
            <a:t>Dichiarazione grafica dell’uso del suolo validata a scaturita dell’uso del suolo validata a scaturita dal SIPA.</a:t>
          </a:r>
          <a:endParaRPr lang="it-IT" sz="1400" dirty="0">
            <a:solidFill>
              <a:schemeClr val="tx2"/>
            </a:solidFill>
          </a:endParaRPr>
        </a:p>
      </dgm:t>
    </dgm:pt>
    <dgm:pt modelId="{675D11F4-AEF4-4AE7-B224-6EA2CC844602}" type="parTrans" cxnId="{E2DF843E-79F3-40ED-9355-9286EBB7B9B0}">
      <dgm:prSet/>
      <dgm:spPr/>
      <dgm:t>
        <a:bodyPr/>
        <a:lstStyle/>
        <a:p>
          <a:endParaRPr lang="it-IT" sz="1400"/>
        </a:p>
      </dgm:t>
    </dgm:pt>
    <dgm:pt modelId="{FCE09378-D6C9-4717-8DD0-F5A655D568CF}" type="sibTrans" cxnId="{E2DF843E-79F3-40ED-9355-9286EBB7B9B0}">
      <dgm:prSet/>
      <dgm:spPr/>
      <dgm:t>
        <a:bodyPr/>
        <a:lstStyle/>
        <a:p>
          <a:endParaRPr lang="it-IT" sz="1400"/>
        </a:p>
      </dgm:t>
    </dgm:pt>
    <dgm:pt modelId="{60707444-7FAE-43DD-AF4F-3D8E1693E929}">
      <dgm:prSet phldrT="[Testo]" custT="1"/>
      <dgm:spPr/>
      <dgm:t>
        <a:bodyPr/>
        <a:lstStyle/>
        <a:p>
          <a:r>
            <a:rPr lang="it-IT" sz="1400" b="1" dirty="0" smtClean="0"/>
            <a:t>DOMANDA GRAFICA</a:t>
          </a:r>
        </a:p>
        <a:p>
          <a:r>
            <a:rPr lang="it-IT" sz="1400" dirty="0" smtClean="0">
              <a:solidFill>
                <a:schemeClr val="tx2"/>
              </a:solidFill>
            </a:rPr>
            <a:t>Associazione automatica grafica degli interventi da richiedere a premio per qualsiasi tipologia di aiuto per singolo appezzamento validato «univocamente» precedentemente nel fascicolo aziendale grafico</a:t>
          </a:r>
          <a:endParaRPr lang="it-IT" sz="1400" dirty="0">
            <a:solidFill>
              <a:schemeClr val="tx2"/>
            </a:solidFill>
          </a:endParaRPr>
        </a:p>
      </dgm:t>
    </dgm:pt>
    <dgm:pt modelId="{E46EBFE7-AD00-4FD9-9258-5CA72D0F09F1}" type="parTrans" cxnId="{153E52E1-C43C-4C8B-90FA-983AEEAD305E}">
      <dgm:prSet/>
      <dgm:spPr/>
      <dgm:t>
        <a:bodyPr/>
        <a:lstStyle/>
        <a:p>
          <a:endParaRPr lang="it-IT" sz="1400"/>
        </a:p>
      </dgm:t>
    </dgm:pt>
    <dgm:pt modelId="{098343B1-2B09-4D84-910C-E99D4434E94A}" type="sibTrans" cxnId="{153E52E1-C43C-4C8B-90FA-983AEEAD305E}">
      <dgm:prSet/>
      <dgm:spPr/>
      <dgm:t>
        <a:bodyPr/>
        <a:lstStyle/>
        <a:p>
          <a:endParaRPr lang="it-IT" sz="1400"/>
        </a:p>
      </dgm:t>
    </dgm:pt>
    <dgm:pt modelId="{E8D26F7B-642E-41F6-9C44-DDD0B4F8B304}">
      <dgm:prSet custT="1"/>
      <dgm:spPr/>
      <dgm:t>
        <a:bodyPr/>
        <a:lstStyle/>
        <a:p>
          <a:r>
            <a:rPr lang="it-IT" sz="1400" b="1" dirty="0" smtClean="0"/>
            <a:t>STAMPA RIEPILOGO DOMANDA GRAFICA SEMPLIFICATA ALFANUMERICA</a:t>
          </a:r>
        </a:p>
        <a:p>
          <a:r>
            <a:rPr lang="it-IT" sz="1400" dirty="0" smtClean="0">
              <a:solidFill>
                <a:schemeClr val="tx2"/>
              </a:solidFill>
            </a:rPr>
            <a:t>Sottoscrizione degli obblighi del beneficiario e delle superfici totali richiesti a premio a livello di gruppi di coltura scaturite dal fascicolo grafico e dalla domanda grafica</a:t>
          </a:r>
          <a:endParaRPr lang="it-IT" sz="1400" dirty="0">
            <a:solidFill>
              <a:schemeClr val="tx2"/>
            </a:solidFill>
          </a:endParaRPr>
        </a:p>
      </dgm:t>
    </dgm:pt>
    <dgm:pt modelId="{5E58A09C-B26D-4857-9162-C2BD85A525A9}" type="parTrans" cxnId="{85BC4EA4-4129-40A4-A56F-05D975856740}">
      <dgm:prSet/>
      <dgm:spPr/>
      <dgm:t>
        <a:bodyPr/>
        <a:lstStyle/>
        <a:p>
          <a:endParaRPr lang="it-IT" sz="1400"/>
        </a:p>
      </dgm:t>
    </dgm:pt>
    <dgm:pt modelId="{7292F863-D2DB-4AD4-860F-F7E79F3ED375}" type="sibTrans" cxnId="{85BC4EA4-4129-40A4-A56F-05D975856740}">
      <dgm:prSet/>
      <dgm:spPr/>
      <dgm:t>
        <a:bodyPr/>
        <a:lstStyle/>
        <a:p>
          <a:endParaRPr lang="it-IT" sz="1400"/>
        </a:p>
      </dgm:t>
    </dgm:pt>
    <dgm:pt modelId="{3C25DED2-312D-44B9-839E-8E41A12CB07F}" type="pres">
      <dgm:prSet presAssocID="{136582DF-7409-4835-8839-1DE183B3F07E}" presName="Name0" presStyleCnt="0">
        <dgm:presLayoutVars>
          <dgm:dir/>
          <dgm:resizeHandles val="exact"/>
        </dgm:presLayoutVars>
      </dgm:prSet>
      <dgm:spPr/>
    </dgm:pt>
    <dgm:pt modelId="{A615CD02-1C2F-4C25-A56C-9167FBE53917}" type="pres">
      <dgm:prSet presAssocID="{136582DF-7409-4835-8839-1DE183B3F07E}" presName="fgShape" presStyleLbl="fgShp" presStyleIdx="0" presStyleCnt="1" custScaleY="68178" custLinFactY="-200000" custLinFactNeighborX="329" custLinFactNeighborY="-298982"/>
      <dgm:spPr>
        <a:prstGeom prst="rightArrow">
          <a:avLst/>
        </a:prstGeom>
        <a:solidFill>
          <a:schemeClr val="bg1"/>
        </a:solidFill>
        <a:ln>
          <a:solidFill>
            <a:srgbClr val="FF0000"/>
          </a:solidFill>
        </a:ln>
      </dgm:spPr>
    </dgm:pt>
    <dgm:pt modelId="{2E49A957-A33B-49F8-BF9A-DC38CBC2142C}" type="pres">
      <dgm:prSet presAssocID="{136582DF-7409-4835-8839-1DE183B3F07E}" presName="linComp" presStyleCnt="0"/>
      <dgm:spPr/>
    </dgm:pt>
    <dgm:pt modelId="{92C83A99-329F-440F-A916-62EC9F0EFC07}" type="pres">
      <dgm:prSet presAssocID="{361E363F-4B49-48C8-90BA-680425DAC010}" presName="compNode" presStyleCnt="0"/>
      <dgm:spPr/>
    </dgm:pt>
    <dgm:pt modelId="{18596D60-4E82-45A7-90E5-F7B2AB140CB6}" type="pres">
      <dgm:prSet presAssocID="{361E363F-4B49-48C8-90BA-680425DAC010}" presName="bkgdShape" presStyleLbl="node1" presStyleIdx="0" presStyleCnt="4"/>
      <dgm:spPr/>
      <dgm:t>
        <a:bodyPr/>
        <a:lstStyle/>
        <a:p>
          <a:endParaRPr lang="it-IT"/>
        </a:p>
      </dgm:t>
    </dgm:pt>
    <dgm:pt modelId="{674CE25D-3BC9-447F-ACBE-2018EE0774A2}" type="pres">
      <dgm:prSet presAssocID="{361E363F-4B49-48C8-90BA-680425DAC01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E71838-6A45-48E1-9E16-1FCF94FAB38D}" type="pres">
      <dgm:prSet presAssocID="{361E363F-4B49-48C8-90BA-680425DAC010}" presName="invisiNode" presStyleLbl="node1" presStyleIdx="0" presStyleCnt="4"/>
      <dgm:spPr/>
    </dgm:pt>
    <dgm:pt modelId="{6671CB03-3C0B-4CAB-BE59-1A8A0AE69F7D}" type="pres">
      <dgm:prSet presAssocID="{361E363F-4B49-48C8-90BA-680425DAC010}" presName="imagNode" presStyleLbl="fgImgPlace1" presStyleIdx="0" presStyleCnt="4" custScaleX="79916" custScaleY="64942" custLinFactNeighborX="1736" custLinFactNeighborY="-29411"/>
      <dgm:spPr/>
    </dgm:pt>
    <dgm:pt modelId="{A4DB8B75-E9E6-467E-9D67-96AACE94E42F}" type="pres">
      <dgm:prSet presAssocID="{AA538508-C2BB-4204-A198-B9723D05B520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2C13DE6-F364-4997-A2AD-D120EA0F9C86}" type="pres">
      <dgm:prSet presAssocID="{CD72FAF5-9434-406A-88D1-D4823309BDD3}" presName="compNode" presStyleCnt="0"/>
      <dgm:spPr/>
    </dgm:pt>
    <dgm:pt modelId="{37D5FF19-6BE5-4309-A252-D8549AFCBDB1}" type="pres">
      <dgm:prSet presAssocID="{CD72FAF5-9434-406A-88D1-D4823309BDD3}" presName="bkgdShape" presStyleLbl="node1" presStyleIdx="1" presStyleCnt="4"/>
      <dgm:spPr/>
      <dgm:t>
        <a:bodyPr/>
        <a:lstStyle/>
        <a:p>
          <a:endParaRPr lang="it-IT"/>
        </a:p>
      </dgm:t>
    </dgm:pt>
    <dgm:pt modelId="{B7CE2C59-DEB3-47B9-8AB0-BBA52E7B8BEC}" type="pres">
      <dgm:prSet presAssocID="{CD72FAF5-9434-406A-88D1-D4823309BDD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F95F68-6E9C-44FF-B612-4F9F47B7C5E1}" type="pres">
      <dgm:prSet presAssocID="{CD72FAF5-9434-406A-88D1-D4823309BDD3}" presName="invisiNode" presStyleLbl="node1" presStyleIdx="1" presStyleCnt="4"/>
      <dgm:spPr/>
    </dgm:pt>
    <dgm:pt modelId="{09624A9B-253D-4428-BD1C-8603D24887B1}" type="pres">
      <dgm:prSet presAssocID="{CD72FAF5-9434-406A-88D1-D4823309BDD3}" presName="imagNode" presStyleLbl="fgImgPlace1" presStyleIdx="1" presStyleCnt="4" custScaleX="79916" custScaleY="64942" custLinFactNeighborX="6892" custLinFactNeighborY="-28092"/>
      <dgm:spPr/>
    </dgm:pt>
    <dgm:pt modelId="{923339CC-F720-48F7-A90E-A1C7C93D0E86}" type="pres">
      <dgm:prSet presAssocID="{FCE09378-D6C9-4717-8DD0-F5A655D568CF}" presName="sibTrans" presStyleLbl="sibTrans2D1" presStyleIdx="0" presStyleCnt="0"/>
      <dgm:spPr/>
      <dgm:t>
        <a:bodyPr/>
        <a:lstStyle/>
        <a:p>
          <a:endParaRPr lang="it-IT"/>
        </a:p>
      </dgm:t>
    </dgm:pt>
    <dgm:pt modelId="{27F4B85B-AE29-49A6-8143-2A94EA24D7E4}" type="pres">
      <dgm:prSet presAssocID="{60707444-7FAE-43DD-AF4F-3D8E1693E929}" presName="compNode" presStyleCnt="0"/>
      <dgm:spPr/>
    </dgm:pt>
    <dgm:pt modelId="{D29769C0-3586-4C68-88A4-178C1E8BC2CD}" type="pres">
      <dgm:prSet presAssocID="{60707444-7FAE-43DD-AF4F-3D8E1693E929}" presName="bkgdShape" presStyleLbl="node1" presStyleIdx="2" presStyleCnt="4"/>
      <dgm:spPr/>
      <dgm:t>
        <a:bodyPr/>
        <a:lstStyle/>
        <a:p>
          <a:endParaRPr lang="it-IT"/>
        </a:p>
      </dgm:t>
    </dgm:pt>
    <dgm:pt modelId="{6BA75C27-9484-4FE2-AAAD-463D9D658AA7}" type="pres">
      <dgm:prSet presAssocID="{60707444-7FAE-43DD-AF4F-3D8E1693E92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540DF9-E650-4469-8381-E1C3C9597EA5}" type="pres">
      <dgm:prSet presAssocID="{60707444-7FAE-43DD-AF4F-3D8E1693E929}" presName="invisiNode" presStyleLbl="node1" presStyleIdx="2" presStyleCnt="4"/>
      <dgm:spPr/>
    </dgm:pt>
    <dgm:pt modelId="{B86058DD-3045-4949-966C-036593070475}" type="pres">
      <dgm:prSet presAssocID="{60707444-7FAE-43DD-AF4F-3D8E1693E929}" presName="imagNode" presStyleLbl="fgImgPlace1" presStyleIdx="2" presStyleCnt="4" custScaleX="79916" custScaleY="64942" custLinFactNeighborX="1736" custLinFactNeighborY="-29411"/>
      <dgm:spPr/>
    </dgm:pt>
    <dgm:pt modelId="{711C194E-6443-4BC0-BBE5-E8355391606D}" type="pres">
      <dgm:prSet presAssocID="{098343B1-2B09-4D84-910C-E99D4434E94A}" presName="sibTrans" presStyleLbl="sibTrans2D1" presStyleIdx="0" presStyleCnt="0"/>
      <dgm:spPr/>
      <dgm:t>
        <a:bodyPr/>
        <a:lstStyle/>
        <a:p>
          <a:endParaRPr lang="it-IT"/>
        </a:p>
      </dgm:t>
    </dgm:pt>
    <dgm:pt modelId="{9A4962B9-610F-4711-9B17-D1878339F162}" type="pres">
      <dgm:prSet presAssocID="{E8D26F7B-642E-41F6-9C44-DDD0B4F8B304}" presName="compNode" presStyleCnt="0"/>
      <dgm:spPr/>
    </dgm:pt>
    <dgm:pt modelId="{FA356BA6-5677-4B51-B4C7-3135D56D711F}" type="pres">
      <dgm:prSet presAssocID="{E8D26F7B-642E-41F6-9C44-DDD0B4F8B304}" presName="bkgdShape" presStyleLbl="node1" presStyleIdx="3" presStyleCnt="4"/>
      <dgm:spPr/>
      <dgm:t>
        <a:bodyPr/>
        <a:lstStyle/>
        <a:p>
          <a:endParaRPr lang="it-IT"/>
        </a:p>
      </dgm:t>
    </dgm:pt>
    <dgm:pt modelId="{726D5CBC-D428-4AFD-B65C-3A49732C4D21}" type="pres">
      <dgm:prSet presAssocID="{E8D26F7B-642E-41F6-9C44-DDD0B4F8B30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968B40-65C3-4EB1-A833-9AAB8C0F6220}" type="pres">
      <dgm:prSet presAssocID="{E8D26F7B-642E-41F6-9C44-DDD0B4F8B304}" presName="invisiNode" presStyleLbl="node1" presStyleIdx="3" presStyleCnt="4"/>
      <dgm:spPr/>
    </dgm:pt>
    <dgm:pt modelId="{217A7250-AE6E-4151-8DAF-EC1612E8A408}" type="pres">
      <dgm:prSet presAssocID="{E8D26F7B-642E-41F6-9C44-DDD0B4F8B304}" presName="imagNode" presStyleLbl="fgImgPlace1" presStyleIdx="3" presStyleCnt="4" custScaleX="79916" custScaleY="64942" custLinFactNeighborX="1736" custLinFactNeighborY="-29411"/>
      <dgm:spPr/>
    </dgm:pt>
  </dgm:ptLst>
  <dgm:cxnLst>
    <dgm:cxn modelId="{D0523128-1892-498A-B5F2-0B950E1A57F8}" type="presOf" srcId="{AA538508-C2BB-4204-A198-B9723D05B520}" destId="{A4DB8B75-E9E6-467E-9D67-96AACE94E42F}" srcOrd="0" destOrd="0" presId="urn:microsoft.com/office/officeart/2005/8/layout/hList7#1"/>
    <dgm:cxn modelId="{7CB6D457-9805-4064-90F0-43DBEF30F1B2}" type="presOf" srcId="{CD72FAF5-9434-406A-88D1-D4823309BDD3}" destId="{B7CE2C59-DEB3-47B9-8AB0-BBA52E7B8BEC}" srcOrd="1" destOrd="0" presId="urn:microsoft.com/office/officeart/2005/8/layout/hList7#1"/>
    <dgm:cxn modelId="{13D2010C-D253-493A-B8C4-88DCB7C5F27D}" type="presOf" srcId="{136582DF-7409-4835-8839-1DE183B3F07E}" destId="{3C25DED2-312D-44B9-839E-8E41A12CB07F}" srcOrd="0" destOrd="0" presId="urn:microsoft.com/office/officeart/2005/8/layout/hList7#1"/>
    <dgm:cxn modelId="{4A320F6D-6505-43E0-934A-1C67841189F4}" type="presOf" srcId="{E8D26F7B-642E-41F6-9C44-DDD0B4F8B304}" destId="{FA356BA6-5677-4B51-B4C7-3135D56D711F}" srcOrd="0" destOrd="0" presId="urn:microsoft.com/office/officeart/2005/8/layout/hList7#1"/>
    <dgm:cxn modelId="{044B7DAD-7731-49B8-A724-DD24F4F68A70}" type="presOf" srcId="{FCE09378-D6C9-4717-8DD0-F5A655D568CF}" destId="{923339CC-F720-48F7-A90E-A1C7C93D0E86}" srcOrd="0" destOrd="0" presId="urn:microsoft.com/office/officeart/2005/8/layout/hList7#1"/>
    <dgm:cxn modelId="{DD89C3D9-BA6C-4F46-BB62-07EF5CF496B3}" type="presOf" srcId="{60707444-7FAE-43DD-AF4F-3D8E1693E929}" destId="{6BA75C27-9484-4FE2-AAAD-463D9D658AA7}" srcOrd="1" destOrd="0" presId="urn:microsoft.com/office/officeart/2005/8/layout/hList7#1"/>
    <dgm:cxn modelId="{09DF39F8-7759-42BB-B760-72E21F11A4A0}" type="presOf" srcId="{60707444-7FAE-43DD-AF4F-3D8E1693E929}" destId="{D29769C0-3586-4C68-88A4-178C1E8BC2CD}" srcOrd="0" destOrd="0" presId="urn:microsoft.com/office/officeart/2005/8/layout/hList7#1"/>
    <dgm:cxn modelId="{09749708-8360-451E-BE96-0DFF285AF987}" type="presOf" srcId="{098343B1-2B09-4D84-910C-E99D4434E94A}" destId="{711C194E-6443-4BC0-BBE5-E8355391606D}" srcOrd="0" destOrd="0" presId="urn:microsoft.com/office/officeart/2005/8/layout/hList7#1"/>
    <dgm:cxn modelId="{85BC4EA4-4129-40A4-A56F-05D975856740}" srcId="{136582DF-7409-4835-8839-1DE183B3F07E}" destId="{E8D26F7B-642E-41F6-9C44-DDD0B4F8B304}" srcOrd="3" destOrd="0" parTransId="{5E58A09C-B26D-4857-9162-C2BD85A525A9}" sibTransId="{7292F863-D2DB-4AD4-860F-F7E79F3ED375}"/>
    <dgm:cxn modelId="{DA72E3D2-2DFA-41AD-A7B3-D0E84D21BAB8}" type="presOf" srcId="{CD72FAF5-9434-406A-88D1-D4823309BDD3}" destId="{37D5FF19-6BE5-4309-A252-D8549AFCBDB1}" srcOrd="0" destOrd="0" presId="urn:microsoft.com/office/officeart/2005/8/layout/hList7#1"/>
    <dgm:cxn modelId="{147AB0B4-28BA-4869-9FD7-6D7716C3F144}" srcId="{136582DF-7409-4835-8839-1DE183B3F07E}" destId="{361E363F-4B49-48C8-90BA-680425DAC010}" srcOrd="0" destOrd="0" parTransId="{0FC423DE-39C1-4DBA-A713-037B22452D7B}" sibTransId="{AA538508-C2BB-4204-A198-B9723D05B520}"/>
    <dgm:cxn modelId="{0FEEEA0C-A274-44C3-B3A7-3C79DA5DA878}" type="presOf" srcId="{E8D26F7B-642E-41F6-9C44-DDD0B4F8B304}" destId="{726D5CBC-D428-4AFD-B65C-3A49732C4D21}" srcOrd="1" destOrd="0" presId="urn:microsoft.com/office/officeart/2005/8/layout/hList7#1"/>
    <dgm:cxn modelId="{241E752A-058D-4A06-ACA2-856DA61A7492}" type="presOf" srcId="{361E363F-4B49-48C8-90BA-680425DAC010}" destId="{18596D60-4E82-45A7-90E5-F7B2AB140CB6}" srcOrd="0" destOrd="0" presId="urn:microsoft.com/office/officeart/2005/8/layout/hList7#1"/>
    <dgm:cxn modelId="{E2DF843E-79F3-40ED-9355-9286EBB7B9B0}" srcId="{136582DF-7409-4835-8839-1DE183B3F07E}" destId="{CD72FAF5-9434-406A-88D1-D4823309BDD3}" srcOrd="1" destOrd="0" parTransId="{675D11F4-AEF4-4AE7-B224-6EA2CC844602}" sibTransId="{FCE09378-D6C9-4717-8DD0-F5A655D568CF}"/>
    <dgm:cxn modelId="{153E52E1-C43C-4C8B-90FA-983AEEAD305E}" srcId="{136582DF-7409-4835-8839-1DE183B3F07E}" destId="{60707444-7FAE-43DD-AF4F-3D8E1693E929}" srcOrd="2" destOrd="0" parTransId="{E46EBFE7-AD00-4FD9-9258-5CA72D0F09F1}" sibTransId="{098343B1-2B09-4D84-910C-E99D4434E94A}"/>
    <dgm:cxn modelId="{49E2EC1D-7BD2-47A6-9ABB-35C94662D235}" type="presOf" srcId="{361E363F-4B49-48C8-90BA-680425DAC010}" destId="{674CE25D-3BC9-447F-ACBE-2018EE0774A2}" srcOrd="1" destOrd="0" presId="urn:microsoft.com/office/officeart/2005/8/layout/hList7#1"/>
    <dgm:cxn modelId="{35D41B7B-F91E-4A05-858F-08351F55075D}" type="presParOf" srcId="{3C25DED2-312D-44B9-839E-8E41A12CB07F}" destId="{A615CD02-1C2F-4C25-A56C-9167FBE53917}" srcOrd="0" destOrd="0" presId="urn:microsoft.com/office/officeart/2005/8/layout/hList7#1"/>
    <dgm:cxn modelId="{102A0385-5800-4B5B-AEF3-4AA4BB0BCEBD}" type="presParOf" srcId="{3C25DED2-312D-44B9-839E-8E41A12CB07F}" destId="{2E49A957-A33B-49F8-BF9A-DC38CBC2142C}" srcOrd="1" destOrd="0" presId="urn:microsoft.com/office/officeart/2005/8/layout/hList7#1"/>
    <dgm:cxn modelId="{0A89256F-2CC8-432E-B6E4-51C9D1E88135}" type="presParOf" srcId="{2E49A957-A33B-49F8-BF9A-DC38CBC2142C}" destId="{92C83A99-329F-440F-A916-62EC9F0EFC07}" srcOrd="0" destOrd="0" presId="urn:microsoft.com/office/officeart/2005/8/layout/hList7#1"/>
    <dgm:cxn modelId="{22FC9D03-8247-4A16-BFFF-3FBBFFE498FA}" type="presParOf" srcId="{92C83A99-329F-440F-A916-62EC9F0EFC07}" destId="{18596D60-4E82-45A7-90E5-F7B2AB140CB6}" srcOrd="0" destOrd="0" presId="urn:microsoft.com/office/officeart/2005/8/layout/hList7#1"/>
    <dgm:cxn modelId="{639F773F-A38E-43CA-959D-F2EB60D5C80B}" type="presParOf" srcId="{92C83A99-329F-440F-A916-62EC9F0EFC07}" destId="{674CE25D-3BC9-447F-ACBE-2018EE0774A2}" srcOrd="1" destOrd="0" presId="urn:microsoft.com/office/officeart/2005/8/layout/hList7#1"/>
    <dgm:cxn modelId="{1D4B08AE-8868-476F-AFAB-E97249565337}" type="presParOf" srcId="{92C83A99-329F-440F-A916-62EC9F0EFC07}" destId="{2FE71838-6A45-48E1-9E16-1FCF94FAB38D}" srcOrd="2" destOrd="0" presId="urn:microsoft.com/office/officeart/2005/8/layout/hList7#1"/>
    <dgm:cxn modelId="{C24494B1-47A6-4FA0-BE86-E8026DCF5B75}" type="presParOf" srcId="{92C83A99-329F-440F-A916-62EC9F0EFC07}" destId="{6671CB03-3C0B-4CAB-BE59-1A8A0AE69F7D}" srcOrd="3" destOrd="0" presId="urn:microsoft.com/office/officeart/2005/8/layout/hList7#1"/>
    <dgm:cxn modelId="{44EA7481-E020-4393-B0E6-744817081028}" type="presParOf" srcId="{2E49A957-A33B-49F8-BF9A-DC38CBC2142C}" destId="{A4DB8B75-E9E6-467E-9D67-96AACE94E42F}" srcOrd="1" destOrd="0" presId="urn:microsoft.com/office/officeart/2005/8/layout/hList7#1"/>
    <dgm:cxn modelId="{2A1F2AAE-35FE-455B-B75B-36A03F177110}" type="presParOf" srcId="{2E49A957-A33B-49F8-BF9A-DC38CBC2142C}" destId="{02C13DE6-F364-4997-A2AD-D120EA0F9C86}" srcOrd="2" destOrd="0" presId="urn:microsoft.com/office/officeart/2005/8/layout/hList7#1"/>
    <dgm:cxn modelId="{59BD12CB-E294-4A0F-A351-FDC88D890904}" type="presParOf" srcId="{02C13DE6-F364-4997-A2AD-D120EA0F9C86}" destId="{37D5FF19-6BE5-4309-A252-D8549AFCBDB1}" srcOrd="0" destOrd="0" presId="urn:microsoft.com/office/officeart/2005/8/layout/hList7#1"/>
    <dgm:cxn modelId="{B6A5BEF5-F10F-4B06-AC72-011C55835930}" type="presParOf" srcId="{02C13DE6-F364-4997-A2AD-D120EA0F9C86}" destId="{B7CE2C59-DEB3-47B9-8AB0-BBA52E7B8BEC}" srcOrd="1" destOrd="0" presId="urn:microsoft.com/office/officeart/2005/8/layout/hList7#1"/>
    <dgm:cxn modelId="{41BCB39F-FBC8-43A3-A132-D47CF1577C26}" type="presParOf" srcId="{02C13DE6-F364-4997-A2AD-D120EA0F9C86}" destId="{B6F95F68-6E9C-44FF-B612-4F9F47B7C5E1}" srcOrd="2" destOrd="0" presId="urn:microsoft.com/office/officeart/2005/8/layout/hList7#1"/>
    <dgm:cxn modelId="{6C78EEB7-1014-4FF8-AE08-077856A8B567}" type="presParOf" srcId="{02C13DE6-F364-4997-A2AD-D120EA0F9C86}" destId="{09624A9B-253D-4428-BD1C-8603D24887B1}" srcOrd="3" destOrd="0" presId="urn:microsoft.com/office/officeart/2005/8/layout/hList7#1"/>
    <dgm:cxn modelId="{2FFC02C2-DDC2-4FF4-A23B-57F6811F6115}" type="presParOf" srcId="{2E49A957-A33B-49F8-BF9A-DC38CBC2142C}" destId="{923339CC-F720-48F7-A90E-A1C7C93D0E86}" srcOrd="3" destOrd="0" presId="urn:microsoft.com/office/officeart/2005/8/layout/hList7#1"/>
    <dgm:cxn modelId="{D7775904-85D1-468F-8BD7-AE6AB3A194E8}" type="presParOf" srcId="{2E49A957-A33B-49F8-BF9A-DC38CBC2142C}" destId="{27F4B85B-AE29-49A6-8143-2A94EA24D7E4}" srcOrd="4" destOrd="0" presId="urn:microsoft.com/office/officeart/2005/8/layout/hList7#1"/>
    <dgm:cxn modelId="{1B77A8FE-3B43-48A3-9A52-8CBACAEB38AE}" type="presParOf" srcId="{27F4B85B-AE29-49A6-8143-2A94EA24D7E4}" destId="{D29769C0-3586-4C68-88A4-178C1E8BC2CD}" srcOrd="0" destOrd="0" presId="urn:microsoft.com/office/officeart/2005/8/layout/hList7#1"/>
    <dgm:cxn modelId="{F6E60FC5-3664-44DD-9881-A0CD86536FA3}" type="presParOf" srcId="{27F4B85B-AE29-49A6-8143-2A94EA24D7E4}" destId="{6BA75C27-9484-4FE2-AAAD-463D9D658AA7}" srcOrd="1" destOrd="0" presId="urn:microsoft.com/office/officeart/2005/8/layout/hList7#1"/>
    <dgm:cxn modelId="{B89FBBA2-9D0B-4C0B-8707-89BD1EB563C0}" type="presParOf" srcId="{27F4B85B-AE29-49A6-8143-2A94EA24D7E4}" destId="{2F540DF9-E650-4469-8381-E1C3C9597EA5}" srcOrd="2" destOrd="0" presId="urn:microsoft.com/office/officeart/2005/8/layout/hList7#1"/>
    <dgm:cxn modelId="{F7FAD35D-B0C0-4590-90D2-0055796FC61E}" type="presParOf" srcId="{27F4B85B-AE29-49A6-8143-2A94EA24D7E4}" destId="{B86058DD-3045-4949-966C-036593070475}" srcOrd="3" destOrd="0" presId="urn:microsoft.com/office/officeart/2005/8/layout/hList7#1"/>
    <dgm:cxn modelId="{39FA2674-49CD-4F02-8FD0-BB3DB5870A78}" type="presParOf" srcId="{2E49A957-A33B-49F8-BF9A-DC38CBC2142C}" destId="{711C194E-6443-4BC0-BBE5-E8355391606D}" srcOrd="5" destOrd="0" presId="urn:microsoft.com/office/officeart/2005/8/layout/hList7#1"/>
    <dgm:cxn modelId="{625ECE5C-4225-4B52-93DE-E22887121745}" type="presParOf" srcId="{2E49A957-A33B-49F8-BF9A-DC38CBC2142C}" destId="{9A4962B9-610F-4711-9B17-D1878339F162}" srcOrd="6" destOrd="0" presId="urn:microsoft.com/office/officeart/2005/8/layout/hList7#1"/>
    <dgm:cxn modelId="{6DECA6FE-3E2D-4364-9BE8-CFF8E2C1D696}" type="presParOf" srcId="{9A4962B9-610F-4711-9B17-D1878339F162}" destId="{FA356BA6-5677-4B51-B4C7-3135D56D711F}" srcOrd="0" destOrd="0" presId="urn:microsoft.com/office/officeart/2005/8/layout/hList7#1"/>
    <dgm:cxn modelId="{0014043D-5E6B-436F-B680-2A1E38C06521}" type="presParOf" srcId="{9A4962B9-610F-4711-9B17-D1878339F162}" destId="{726D5CBC-D428-4AFD-B65C-3A49732C4D21}" srcOrd="1" destOrd="0" presId="urn:microsoft.com/office/officeart/2005/8/layout/hList7#1"/>
    <dgm:cxn modelId="{D52BC5BB-82B6-44FE-8F50-D0E7EFB7B52F}" type="presParOf" srcId="{9A4962B9-610F-4711-9B17-D1878339F162}" destId="{37968B40-65C3-4EB1-A833-9AAB8C0F6220}" srcOrd="2" destOrd="0" presId="urn:microsoft.com/office/officeart/2005/8/layout/hList7#1"/>
    <dgm:cxn modelId="{3F85D24F-B776-42BA-B4DB-7E16A638F5EE}" type="presParOf" srcId="{9A4962B9-610F-4711-9B17-D1878339F162}" destId="{217A7250-AE6E-4151-8DAF-EC1612E8A40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FCA077-D50D-4DC4-B299-7AC7ECC5F2A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DE99A7C4-FC27-407C-90DA-C28AFFAEFDEC}">
      <dgm:prSet phldrT="[Tes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it-IT" sz="1400" b="1" dirty="0" smtClean="0">
              <a:solidFill>
                <a:srgbClr val="FF0000"/>
              </a:solidFill>
            </a:rPr>
            <a:t>Programma di Sviluppo Rurale Nazionale  (PSRN)</a:t>
          </a:r>
        </a:p>
        <a:p>
          <a:r>
            <a:rPr lang="it-IT" sz="1400" b="1" dirty="0" smtClean="0">
              <a:solidFill>
                <a:srgbClr val="FF0000"/>
              </a:solidFill>
            </a:rPr>
            <a:t>2.140.000.000,00 €/totale </a:t>
          </a:r>
          <a:r>
            <a:rPr lang="it-IT" sz="1400" b="0" dirty="0" smtClean="0">
              <a:solidFill>
                <a:schemeClr val="tx1"/>
              </a:solidFill>
            </a:rPr>
            <a:t>(</a:t>
          </a:r>
          <a:r>
            <a:rPr lang="it-IT" sz="1400" b="0" i="0" u="none" baseline="0" dirty="0" smtClean="0">
              <a:solidFill>
                <a:schemeClr val="tx1"/>
              </a:solidFill>
            </a:rPr>
            <a:t>Risorse FEASR + Risorse nazionali)</a:t>
          </a:r>
          <a:endParaRPr lang="it-IT" sz="1400" b="0" dirty="0">
            <a:solidFill>
              <a:schemeClr val="tx1"/>
            </a:solidFill>
          </a:endParaRPr>
        </a:p>
      </dgm:t>
    </dgm:pt>
    <dgm:pt modelId="{1DA4F2DA-134C-48EB-B66A-28F554AFD7A1}" type="parTrans" cxnId="{06F760A8-D63F-47B6-8C6B-11886DB2DC83}">
      <dgm:prSet/>
      <dgm:spPr/>
      <dgm:t>
        <a:bodyPr/>
        <a:lstStyle/>
        <a:p>
          <a:endParaRPr lang="it-IT"/>
        </a:p>
      </dgm:t>
    </dgm:pt>
    <dgm:pt modelId="{99B2E036-FD14-4278-9438-F7E03E655C8C}" type="sibTrans" cxnId="{06F760A8-D63F-47B6-8C6B-11886DB2DC83}">
      <dgm:prSet/>
      <dgm:spPr/>
      <dgm:t>
        <a:bodyPr/>
        <a:lstStyle/>
        <a:p>
          <a:endParaRPr lang="it-IT"/>
        </a:p>
      </dgm:t>
    </dgm:pt>
    <dgm:pt modelId="{D0FD8683-8450-4D0C-BA96-95F234ADA8CA}">
      <dgm:prSet phldrT="[Testo]" custT="1"/>
      <dgm:spPr/>
      <dgm:t>
        <a:bodyPr/>
        <a:lstStyle/>
        <a:p>
          <a:r>
            <a:rPr lang="it-IT" sz="1300" b="1" dirty="0" smtClean="0"/>
            <a:t>Misura 4                            </a:t>
          </a:r>
          <a:r>
            <a:rPr lang="it-IT" sz="1300" dirty="0" smtClean="0"/>
            <a:t>Investimenti in immobilizzazioni materiali                                             </a:t>
          </a:r>
          <a:r>
            <a:rPr lang="it-IT" sz="1200" dirty="0" smtClean="0"/>
            <a:t> </a:t>
          </a:r>
          <a:endParaRPr lang="it-IT" sz="1200" dirty="0"/>
        </a:p>
      </dgm:t>
    </dgm:pt>
    <dgm:pt modelId="{FADD60D9-8BD9-48E8-85F9-037AC0889F16}" type="parTrans" cxnId="{B01AB340-DD3C-4ADF-AE60-B124439E9922}">
      <dgm:prSet/>
      <dgm:spPr/>
      <dgm:t>
        <a:bodyPr/>
        <a:lstStyle/>
        <a:p>
          <a:endParaRPr lang="it-IT"/>
        </a:p>
      </dgm:t>
    </dgm:pt>
    <dgm:pt modelId="{53AE82DC-F154-42ED-9832-E249B1BB6250}" type="sibTrans" cxnId="{B01AB340-DD3C-4ADF-AE60-B124439E9922}">
      <dgm:prSet/>
      <dgm:spPr/>
      <dgm:t>
        <a:bodyPr/>
        <a:lstStyle/>
        <a:p>
          <a:endParaRPr lang="it-IT"/>
        </a:p>
      </dgm:t>
    </dgm:pt>
    <dgm:pt modelId="{1F8E243F-8555-460D-ACD0-EEB1105C62B6}">
      <dgm:prSet phldrT="[Testo]" custT="1"/>
      <dgm:spPr/>
      <dgm:t>
        <a:bodyPr/>
        <a:lstStyle/>
        <a:p>
          <a:r>
            <a:rPr lang="it-IT" sz="1300" b="1" dirty="0" smtClean="0"/>
            <a:t>Misura 17                               </a:t>
          </a:r>
          <a:r>
            <a:rPr lang="it-IT" sz="1300" dirty="0" smtClean="0"/>
            <a:t>Gestione del rischio</a:t>
          </a:r>
          <a:endParaRPr lang="it-IT" sz="1300" dirty="0"/>
        </a:p>
      </dgm:t>
    </dgm:pt>
    <dgm:pt modelId="{9536A681-A389-4E9C-81FB-15B93CC1E5C7}" type="parTrans" cxnId="{6FDBD6D2-AB3F-4457-B1E8-8FB259FC9EEB}">
      <dgm:prSet/>
      <dgm:spPr/>
      <dgm:t>
        <a:bodyPr/>
        <a:lstStyle/>
        <a:p>
          <a:endParaRPr lang="it-IT"/>
        </a:p>
      </dgm:t>
    </dgm:pt>
    <dgm:pt modelId="{78342AD5-DA5B-46CD-8721-33C9DE17974E}" type="sibTrans" cxnId="{6FDBD6D2-AB3F-4457-B1E8-8FB259FC9EEB}">
      <dgm:prSet/>
      <dgm:spPr/>
      <dgm:t>
        <a:bodyPr/>
        <a:lstStyle/>
        <a:p>
          <a:endParaRPr lang="it-IT"/>
        </a:p>
      </dgm:t>
    </dgm:pt>
    <dgm:pt modelId="{CB80BDBB-B39B-44F0-BFDB-B8911D204C72}">
      <dgm:prSet phldrT="[Testo]" custT="1"/>
      <dgm:spPr/>
      <dgm:t>
        <a:bodyPr anchor="ctr"/>
        <a:lstStyle/>
        <a:p>
          <a:r>
            <a:rPr lang="it-IT" sz="1300" dirty="0" smtClean="0"/>
            <a:t> </a:t>
          </a:r>
        </a:p>
        <a:p>
          <a:endParaRPr lang="it-IT" sz="1300" b="1" dirty="0" smtClean="0"/>
        </a:p>
        <a:p>
          <a:endParaRPr lang="it-IT" sz="1300" b="1" dirty="0" smtClean="0"/>
        </a:p>
        <a:p>
          <a:endParaRPr lang="it-IT" sz="1300" b="1" dirty="0" smtClean="0"/>
        </a:p>
        <a:p>
          <a:r>
            <a:rPr lang="it-IT" sz="1300" b="1" dirty="0" smtClean="0"/>
            <a:t>Sott. 17.1  </a:t>
          </a:r>
          <a:r>
            <a:rPr lang="it-IT" sz="1300" b="0" dirty="0" smtClean="0"/>
            <a:t>Premio  assicurativo per il raccolto, gli animali e le piante</a:t>
          </a:r>
        </a:p>
        <a:p>
          <a:endParaRPr lang="it-IT" sz="1300" b="0" dirty="0" smtClean="0"/>
        </a:p>
        <a:p>
          <a:endParaRPr lang="it-IT" sz="1300" b="0" dirty="0" smtClean="0"/>
        </a:p>
        <a:p>
          <a:endParaRPr lang="it-IT" sz="1300" b="0" dirty="0" smtClean="0"/>
        </a:p>
        <a:p>
          <a:r>
            <a:rPr lang="it-IT" sz="1600" b="1" dirty="0" smtClean="0">
              <a:solidFill>
                <a:srgbClr val="FF0000"/>
              </a:solidFill>
            </a:rPr>
            <a:t>1.396.800.000</a:t>
          </a:r>
        </a:p>
        <a:p>
          <a:endParaRPr lang="it-IT" sz="1300" b="0" dirty="0" smtClean="0"/>
        </a:p>
        <a:p>
          <a:endParaRPr lang="it-IT" sz="1300" b="0" dirty="0" smtClean="0"/>
        </a:p>
        <a:p>
          <a:endParaRPr lang="it-IT" sz="1300" b="0" dirty="0"/>
        </a:p>
      </dgm:t>
    </dgm:pt>
    <dgm:pt modelId="{CFC18AF3-EC3E-4A70-B15C-689E8B2B7F36}" type="parTrans" cxnId="{481B9D5D-9841-4976-A5AA-38FAEBDE85D1}">
      <dgm:prSet/>
      <dgm:spPr/>
      <dgm:t>
        <a:bodyPr/>
        <a:lstStyle/>
        <a:p>
          <a:endParaRPr lang="it-IT"/>
        </a:p>
      </dgm:t>
    </dgm:pt>
    <dgm:pt modelId="{8377879C-6F4C-40E7-8A89-46A890AD42BE}" type="sibTrans" cxnId="{481B9D5D-9841-4976-A5AA-38FAEBDE85D1}">
      <dgm:prSet/>
      <dgm:spPr/>
      <dgm:t>
        <a:bodyPr/>
        <a:lstStyle/>
        <a:p>
          <a:endParaRPr lang="it-IT"/>
        </a:p>
      </dgm:t>
    </dgm:pt>
    <dgm:pt modelId="{FC4A2D8B-AC5C-4460-8A4D-923963BDEE19}">
      <dgm:prSet custT="1"/>
      <dgm:spPr>
        <a:solidFill>
          <a:schemeClr val="bg1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it-IT" sz="1300" b="1" dirty="0" smtClean="0"/>
            <a:t>Misura 16                       </a:t>
          </a:r>
          <a:r>
            <a:rPr lang="it-IT" sz="1300" dirty="0" smtClean="0"/>
            <a:t>Cooperazione</a:t>
          </a:r>
          <a:endParaRPr lang="it-IT" sz="1300" dirty="0"/>
        </a:p>
      </dgm:t>
    </dgm:pt>
    <dgm:pt modelId="{CAC495C8-D724-4AFF-ACD1-8D541B67E78A}" type="parTrans" cxnId="{A4D47501-DAAC-4B62-A3F6-774C67C267ED}">
      <dgm:prSet/>
      <dgm:spPr/>
      <dgm:t>
        <a:bodyPr/>
        <a:lstStyle/>
        <a:p>
          <a:endParaRPr lang="it-IT"/>
        </a:p>
      </dgm:t>
    </dgm:pt>
    <dgm:pt modelId="{919BCBF8-8FC8-4E74-AE00-4DA03FDFE55B}" type="sibTrans" cxnId="{A4D47501-DAAC-4B62-A3F6-774C67C267ED}">
      <dgm:prSet/>
      <dgm:spPr/>
      <dgm:t>
        <a:bodyPr/>
        <a:lstStyle/>
        <a:p>
          <a:endParaRPr lang="it-IT"/>
        </a:p>
      </dgm:t>
    </dgm:pt>
    <dgm:pt modelId="{7ECC18D1-9E78-46F2-A17D-777143CCEF0F}">
      <dgm:prSet custT="1"/>
      <dgm:spPr/>
      <dgm:t>
        <a:bodyPr anchor="ctr"/>
        <a:lstStyle/>
        <a:p>
          <a:pPr algn="ctr"/>
          <a:endParaRPr lang="it-IT" sz="1300" b="1" dirty="0" smtClean="0"/>
        </a:p>
        <a:p>
          <a:pPr algn="ctr"/>
          <a:endParaRPr lang="it-IT" sz="1300" b="1" dirty="0" smtClean="0"/>
        </a:p>
        <a:p>
          <a:pPr algn="ctr"/>
          <a:endParaRPr lang="it-IT" sz="1300" b="1" dirty="0" smtClean="0"/>
        </a:p>
        <a:p>
          <a:pPr algn="ctr"/>
          <a:r>
            <a:rPr lang="it-IT" sz="1300" b="1" dirty="0" smtClean="0"/>
            <a:t>Sott. 4.3.1  </a:t>
          </a:r>
          <a:r>
            <a:rPr lang="it-IT" sz="1300" dirty="0" smtClean="0"/>
            <a:t>Investimenti in infrastrutture irrigue</a:t>
          </a:r>
        </a:p>
        <a:p>
          <a:pPr algn="ctr"/>
          <a:endParaRPr lang="it-IT" sz="1400" b="1" dirty="0" smtClean="0">
            <a:solidFill>
              <a:srgbClr val="FF0000"/>
            </a:solidFill>
          </a:endParaRPr>
        </a:p>
        <a:p>
          <a:pPr algn="ctr"/>
          <a:endParaRPr lang="it-IT" sz="1400" b="1" dirty="0" smtClean="0">
            <a:solidFill>
              <a:srgbClr val="FF0000"/>
            </a:solidFill>
          </a:endParaRPr>
        </a:p>
        <a:p>
          <a:pPr algn="ctr"/>
          <a:r>
            <a:rPr lang="it-IT" sz="1600" b="1" dirty="0" smtClean="0">
              <a:solidFill>
                <a:srgbClr val="FF0000"/>
              </a:solidFill>
            </a:rPr>
            <a:t>291.000.000</a:t>
          </a:r>
        </a:p>
        <a:p>
          <a:pPr algn="ctr"/>
          <a:endParaRPr lang="it-IT" sz="1300" dirty="0"/>
        </a:p>
      </dgm:t>
    </dgm:pt>
    <dgm:pt modelId="{F648FC9D-B91A-4939-BD2C-0ED1D89F6AF0}" type="parTrans" cxnId="{C4ED145B-3AA7-486D-8581-DEF680B6EDF8}">
      <dgm:prSet/>
      <dgm:spPr/>
      <dgm:t>
        <a:bodyPr/>
        <a:lstStyle/>
        <a:p>
          <a:endParaRPr lang="it-IT"/>
        </a:p>
      </dgm:t>
    </dgm:pt>
    <dgm:pt modelId="{83FA78B6-1CBF-4E34-A7A7-C6812C95D43B}" type="sibTrans" cxnId="{C4ED145B-3AA7-486D-8581-DEF680B6EDF8}">
      <dgm:prSet/>
      <dgm:spPr/>
      <dgm:t>
        <a:bodyPr/>
        <a:lstStyle/>
        <a:p>
          <a:endParaRPr lang="it-IT"/>
        </a:p>
      </dgm:t>
    </dgm:pt>
    <dgm:pt modelId="{D623A510-651D-40B2-AAAE-8CFECD77A9EC}">
      <dgm:prSet custT="1"/>
      <dgm:spPr>
        <a:solidFill>
          <a:schemeClr val="bg1">
            <a:alpha val="90000"/>
          </a:schemeClr>
        </a:solidFill>
      </dgm:spPr>
      <dgm:t>
        <a:bodyPr anchor="t"/>
        <a:lstStyle/>
        <a:p>
          <a:r>
            <a:rPr lang="it-IT" sz="1300" b="1" dirty="0" smtClean="0"/>
            <a:t>Sott. 16.2 </a:t>
          </a:r>
          <a:r>
            <a:rPr lang="it-IT" sz="1300" dirty="0" smtClean="0"/>
            <a:t> Sostegno a progetti pilota e allo sviluppo di nuovi </a:t>
          </a:r>
          <a:r>
            <a:rPr lang="it-IT" sz="1300" dirty="0" err="1" smtClean="0"/>
            <a:t>prodottI</a:t>
          </a:r>
          <a:r>
            <a:rPr lang="it-IT" sz="1300" dirty="0" smtClean="0"/>
            <a:t>, pratiche, processi e tecnologie</a:t>
          </a:r>
        </a:p>
        <a:p>
          <a:r>
            <a:rPr lang="it-IT" sz="1600" b="1" dirty="0" smtClean="0">
              <a:solidFill>
                <a:srgbClr val="FF0000"/>
              </a:solidFill>
            </a:rPr>
            <a:t>93.200.000</a:t>
          </a:r>
          <a:r>
            <a:rPr lang="it-IT" sz="1600" dirty="0" smtClean="0"/>
            <a:t> </a:t>
          </a:r>
        </a:p>
        <a:p>
          <a:endParaRPr lang="it-IT" sz="1400" b="1" dirty="0">
            <a:solidFill>
              <a:srgbClr val="FF0000"/>
            </a:solidFill>
          </a:endParaRPr>
        </a:p>
      </dgm:t>
    </dgm:pt>
    <dgm:pt modelId="{0B1ED8FC-2509-48E8-982F-BFC4A704489F}" type="parTrans" cxnId="{B2A374F8-5823-41D5-A4BB-CA9BA33AF6F8}">
      <dgm:prSet/>
      <dgm:spPr/>
      <dgm:t>
        <a:bodyPr/>
        <a:lstStyle/>
        <a:p>
          <a:endParaRPr lang="it-IT"/>
        </a:p>
      </dgm:t>
    </dgm:pt>
    <dgm:pt modelId="{449BD56F-076A-486B-A2FD-EE1893316C02}" type="sibTrans" cxnId="{B2A374F8-5823-41D5-A4BB-CA9BA33AF6F8}">
      <dgm:prSet/>
      <dgm:spPr/>
      <dgm:t>
        <a:bodyPr/>
        <a:lstStyle/>
        <a:p>
          <a:endParaRPr lang="it-IT"/>
        </a:p>
      </dgm:t>
    </dgm:pt>
    <dgm:pt modelId="{3E1A16D0-912E-4AEF-B7CF-EABDEAC16952}">
      <dgm:prSet custT="1"/>
      <dgm:spPr/>
      <dgm:t>
        <a:bodyPr anchor="t"/>
        <a:lstStyle/>
        <a:p>
          <a:r>
            <a:rPr lang="it-IT" sz="1300" b="1" dirty="0" smtClean="0"/>
            <a:t>Sott. 17.2           </a:t>
          </a:r>
          <a:r>
            <a:rPr lang="it-IT" sz="1300" b="0" dirty="0" smtClean="0"/>
            <a:t>Fondi di </a:t>
          </a:r>
          <a:r>
            <a:rPr lang="it-IT" sz="1300" b="0" dirty="0" err="1" smtClean="0"/>
            <a:t>mutualizzazione</a:t>
          </a:r>
          <a:r>
            <a:rPr lang="it-IT" sz="1300" b="0" dirty="0" smtClean="0"/>
            <a:t> per le avversità atm., per le epizoozie e le fitopatie, per le infestazioni </a:t>
          </a:r>
          <a:r>
            <a:rPr lang="it-IT" sz="1300" b="0" dirty="0" err="1" smtClean="0"/>
            <a:t>parass</a:t>
          </a:r>
          <a:r>
            <a:rPr lang="it-IT" sz="1300" b="0" dirty="0" smtClean="0"/>
            <a:t> e per le </a:t>
          </a:r>
          <a:r>
            <a:rPr lang="it-IT" sz="1300" b="0" dirty="0" err="1" smtClean="0"/>
            <a:t>emerg</a:t>
          </a:r>
          <a:r>
            <a:rPr lang="it-IT" sz="1300" b="0" dirty="0" smtClean="0"/>
            <a:t>. amb.li     </a:t>
          </a:r>
          <a:r>
            <a:rPr lang="it-IT" sz="1600" b="1" dirty="0" smtClean="0">
              <a:solidFill>
                <a:srgbClr val="FF0000"/>
              </a:solidFill>
            </a:rPr>
            <a:t>97.000.000</a:t>
          </a:r>
          <a:r>
            <a:rPr lang="it-IT" sz="1300" b="0" dirty="0" smtClean="0"/>
            <a:t> </a:t>
          </a:r>
        </a:p>
        <a:p>
          <a:endParaRPr lang="it-IT" sz="1300" b="1" dirty="0" smtClean="0">
            <a:solidFill>
              <a:srgbClr val="FF0000"/>
            </a:solidFill>
          </a:endParaRPr>
        </a:p>
        <a:p>
          <a:endParaRPr lang="it-IT" sz="1300" b="0" dirty="0" smtClean="0"/>
        </a:p>
        <a:p>
          <a:endParaRPr lang="it-IT" sz="1300" b="0" dirty="0"/>
        </a:p>
      </dgm:t>
    </dgm:pt>
    <dgm:pt modelId="{BC16C82E-0DCA-441B-8A23-BE390218BAD5}" type="parTrans" cxnId="{653D67B1-589B-44A5-85B1-84056A479475}">
      <dgm:prSet/>
      <dgm:spPr/>
      <dgm:t>
        <a:bodyPr/>
        <a:lstStyle/>
        <a:p>
          <a:endParaRPr lang="it-IT"/>
        </a:p>
      </dgm:t>
    </dgm:pt>
    <dgm:pt modelId="{A087AB74-A600-4D23-9AFC-FF5680326519}" type="sibTrans" cxnId="{653D67B1-589B-44A5-85B1-84056A479475}">
      <dgm:prSet/>
      <dgm:spPr/>
      <dgm:t>
        <a:bodyPr/>
        <a:lstStyle/>
        <a:p>
          <a:endParaRPr lang="it-IT"/>
        </a:p>
      </dgm:t>
    </dgm:pt>
    <dgm:pt modelId="{AB94F6D2-B499-4543-9799-A5D9B0CE7885}">
      <dgm:prSet custT="1"/>
      <dgm:spPr/>
      <dgm:t>
        <a:bodyPr anchor="ctr"/>
        <a:lstStyle/>
        <a:p>
          <a:endParaRPr lang="it-IT" sz="1300" b="1" dirty="0" smtClean="0"/>
        </a:p>
        <a:p>
          <a:r>
            <a:rPr lang="it-IT" sz="1300" b="1" dirty="0" smtClean="0"/>
            <a:t>Sott. 17.3</a:t>
          </a:r>
        </a:p>
        <a:p>
          <a:r>
            <a:rPr lang="it-IT" sz="1200" dirty="0" smtClean="0"/>
            <a:t>Strumento di stabilizzazione del reddito</a:t>
          </a:r>
        </a:p>
        <a:p>
          <a:endParaRPr lang="it-IT" sz="1200" dirty="0" smtClean="0"/>
        </a:p>
        <a:p>
          <a:endParaRPr lang="it-IT" sz="1200" dirty="0" smtClean="0"/>
        </a:p>
        <a:p>
          <a:endParaRPr lang="it-IT" sz="1400" b="1" dirty="0" smtClean="0">
            <a:solidFill>
              <a:srgbClr val="FF0000"/>
            </a:solidFill>
          </a:endParaRPr>
        </a:p>
        <a:p>
          <a:r>
            <a:rPr lang="it-IT" sz="1600" b="1" dirty="0" smtClean="0">
              <a:solidFill>
                <a:srgbClr val="FF0000"/>
              </a:solidFill>
            </a:rPr>
            <a:t>97.000.000</a:t>
          </a:r>
        </a:p>
      </dgm:t>
    </dgm:pt>
    <dgm:pt modelId="{A949C081-D342-4B22-97E3-AAF4463C0809}" type="parTrans" cxnId="{0A795088-7804-453A-A26C-0BF344532F90}">
      <dgm:prSet/>
      <dgm:spPr/>
      <dgm:t>
        <a:bodyPr/>
        <a:lstStyle/>
        <a:p>
          <a:endParaRPr lang="it-IT"/>
        </a:p>
      </dgm:t>
    </dgm:pt>
    <dgm:pt modelId="{0F12FB40-CDAD-43CF-9635-123DE5A93093}" type="sibTrans" cxnId="{0A795088-7804-453A-A26C-0BF344532F90}">
      <dgm:prSet/>
      <dgm:spPr/>
      <dgm:t>
        <a:bodyPr/>
        <a:lstStyle/>
        <a:p>
          <a:endParaRPr lang="it-IT"/>
        </a:p>
      </dgm:t>
    </dgm:pt>
    <dgm:pt modelId="{54A60713-4206-464C-8917-BEB0AA956C16}">
      <dgm:prSet custT="1"/>
      <dgm:spPr>
        <a:ln w="6350">
          <a:solidFill>
            <a:schemeClr val="tx1"/>
          </a:solidFill>
        </a:ln>
      </dgm:spPr>
      <dgm:t>
        <a:bodyPr/>
        <a:lstStyle/>
        <a:p>
          <a:r>
            <a:rPr lang="it-IT" sz="1300" b="1" dirty="0" smtClean="0"/>
            <a:t>Misura 10 </a:t>
          </a:r>
          <a:r>
            <a:rPr lang="it-IT" sz="1300" b="0" dirty="0" smtClean="0"/>
            <a:t>Pagamenti agro-climatico -ambientali</a:t>
          </a:r>
        </a:p>
      </dgm:t>
    </dgm:pt>
    <dgm:pt modelId="{5A039C17-14E3-4DF9-B527-A5D5DBE8846E}" type="parTrans" cxnId="{D19745C0-2266-4CFF-864C-D139F7408A07}">
      <dgm:prSet/>
      <dgm:spPr/>
      <dgm:t>
        <a:bodyPr/>
        <a:lstStyle/>
        <a:p>
          <a:endParaRPr lang="it-IT"/>
        </a:p>
      </dgm:t>
    </dgm:pt>
    <dgm:pt modelId="{8B3D650D-DF06-432E-A34E-B27927880421}" type="sibTrans" cxnId="{D19745C0-2266-4CFF-864C-D139F7408A07}">
      <dgm:prSet/>
      <dgm:spPr/>
      <dgm:t>
        <a:bodyPr/>
        <a:lstStyle/>
        <a:p>
          <a:endParaRPr lang="it-IT"/>
        </a:p>
      </dgm:t>
    </dgm:pt>
    <dgm:pt modelId="{4E954D02-153A-4EF0-AE3A-99ADC3D6689D}">
      <dgm:prSet custT="1"/>
      <dgm:spPr>
        <a:ln w="6350">
          <a:solidFill>
            <a:schemeClr val="tx1"/>
          </a:solidFill>
        </a:ln>
      </dgm:spPr>
      <dgm:t>
        <a:bodyPr anchor="ctr"/>
        <a:lstStyle/>
        <a:p>
          <a:r>
            <a:rPr lang="it-IT" sz="1300" b="1" dirty="0" smtClean="0"/>
            <a:t>Sott. 10.2      </a:t>
          </a:r>
          <a:r>
            <a:rPr lang="it-IT" sz="1300" dirty="0" smtClean="0"/>
            <a:t>Sostegno per la conservazione l’uso e lo sviluppo sostenibili delle risorse genetiche in agricoltura</a:t>
          </a:r>
        </a:p>
        <a:p>
          <a:endParaRPr lang="it-IT" sz="1400" b="1" dirty="0" smtClean="0">
            <a:solidFill>
              <a:srgbClr val="FF0000"/>
            </a:solidFill>
          </a:endParaRPr>
        </a:p>
        <a:p>
          <a:r>
            <a:rPr lang="it-IT" sz="1600" b="1" dirty="0" smtClean="0">
              <a:solidFill>
                <a:srgbClr val="FF0000"/>
              </a:solidFill>
            </a:rPr>
            <a:t>100.800.000</a:t>
          </a:r>
          <a:endParaRPr lang="it-IT" sz="1600" b="1" dirty="0">
            <a:solidFill>
              <a:srgbClr val="FF0000"/>
            </a:solidFill>
          </a:endParaRPr>
        </a:p>
      </dgm:t>
    </dgm:pt>
    <dgm:pt modelId="{85D8D234-64EE-4EF7-B126-2375CB49CA89}" type="parTrans" cxnId="{349EC523-D72E-45F5-9074-579EAC0BACF2}">
      <dgm:prSet/>
      <dgm:spPr/>
      <dgm:t>
        <a:bodyPr/>
        <a:lstStyle/>
        <a:p>
          <a:endParaRPr lang="it-IT"/>
        </a:p>
      </dgm:t>
    </dgm:pt>
    <dgm:pt modelId="{596DC6B3-4550-4590-AEA9-BFDAD8CA1DB3}" type="sibTrans" cxnId="{349EC523-D72E-45F5-9074-579EAC0BACF2}">
      <dgm:prSet/>
      <dgm:spPr/>
      <dgm:t>
        <a:bodyPr/>
        <a:lstStyle/>
        <a:p>
          <a:endParaRPr lang="it-IT"/>
        </a:p>
      </dgm:t>
    </dgm:pt>
    <dgm:pt modelId="{0458E5D9-82A1-4B03-9540-C622A192A4BD}" type="pres">
      <dgm:prSet presAssocID="{9DFCA077-D50D-4DC4-B299-7AC7ECC5F2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9553212-A6A8-41CE-9B20-AB3984B01A71}" type="pres">
      <dgm:prSet presAssocID="{DE99A7C4-FC27-407C-90DA-C28AFFAEFDEC}" presName="hierRoot1" presStyleCnt="0"/>
      <dgm:spPr/>
    </dgm:pt>
    <dgm:pt modelId="{5E289B93-4DCD-44E6-AFA5-8E21B1CE09C1}" type="pres">
      <dgm:prSet presAssocID="{DE99A7C4-FC27-407C-90DA-C28AFFAEFDEC}" presName="composite" presStyleCnt="0"/>
      <dgm:spPr/>
    </dgm:pt>
    <dgm:pt modelId="{5C4881EF-EBDA-429D-8824-14B1D4987BB7}" type="pres">
      <dgm:prSet presAssocID="{DE99A7C4-FC27-407C-90DA-C28AFFAEFDEC}" presName="background" presStyleLbl="node0" presStyleIdx="0" presStyleCnt="1"/>
      <dgm:spPr/>
    </dgm:pt>
    <dgm:pt modelId="{31EBC667-B9B6-46B2-B290-201A1F50F031}" type="pres">
      <dgm:prSet presAssocID="{DE99A7C4-FC27-407C-90DA-C28AFFAEFDEC}" presName="text" presStyleLbl="fgAcc0" presStyleIdx="0" presStyleCnt="1" custScaleX="886138" custScaleY="146410" custLinFactNeighborX="73782" custLinFactNeighborY="-9556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7A95DAD-8494-4741-A028-F9F9A6C58D5D}" type="pres">
      <dgm:prSet presAssocID="{DE99A7C4-FC27-407C-90DA-C28AFFAEFDEC}" presName="hierChild2" presStyleCnt="0"/>
      <dgm:spPr/>
    </dgm:pt>
    <dgm:pt modelId="{085EAB4A-0D1A-41A5-83A3-418D76173D27}" type="pres">
      <dgm:prSet presAssocID="{FADD60D9-8BD9-48E8-85F9-037AC0889F16}" presName="Name10" presStyleLbl="parChTrans1D2" presStyleIdx="0" presStyleCnt="4"/>
      <dgm:spPr/>
      <dgm:t>
        <a:bodyPr/>
        <a:lstStyle/>
        <a:p>
          <a:endParaRPr lang="it-IT"/>
        </a:p>
      </dgm:t>
    </dgm:pt>
    <dgm:pt modelId="{8FA23D79-588C-43E7-A60A-D4C88A4C48A0}" type="pres">
      <dgm:prSet presAssocID="{D0FD8683-8450-4D0C-BA96-95F234ADA8CA}" presName="hierRoot2" presStyleCnt="0"/>
      <dgm:spPr/>
    </dgm:pt>
    <dgm:pt modelId="{D4E2127D-A4F6-4594-920A-C42D43A983A7}" type="pres">
      <dgm:prSet presAssocID="{D0FD8683-8450-4D0C-BA96-95F234ADA8CA}" presName="composite2" presStyleCnt="0"/>
      <dgm:spPr/>
    </dgm:pt>
    <dgm:pt modelId="{7DDD6D5B-A7C4-4BAC-A491-30D94FEA342A}" type="pres">
      <dgm:prSet presAssocID="{D0FD8683-8450-4D0C-BA96-95F234ADA8CA}" presName="background2" presStyleLbl="node2" presStyleIdx="0" presStyleCnt="4"/>
      <dgm:spPr>
        <a:solidFill>
          <a:srgbClr val="FFFF00"/>
        </a:solidFill>
      </dgm:spPr>
    </dgm:pt>
    <dgm:pt modelId="{BA5B9369-FC38-4F29-8FC2-C3ADF23BD96D}" type="pres">
      <dgm:prSet presAssocID="{D0FD8683-8450-4D0C-BA96-95F234ADA8CA}" presName="text2" presStyleLbl="fgAcc2" presStyleIdx="0" presStyleCnt="4" custScaleX="185437" custScaleY="177156" custLinFactNeighborX="-11296" custLinFactNeighborY="-4265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0480892-BD5B-426C-A9FF-F602FE3E70EF}" type="pres">
      <dgm:prSet presAssocID="{D0FD8683-8450-4D0C-BA96-95F234ADA8CA}" presName="hierChild3" presStyleCnt="0"/>
      <dgm:spPr/>
    </dgm:pt>
    <dgm:pt modelId="{BFBE157D-F312-49CC-B435-E2418D873B92}" type="pres">
      <dgm:prSet presAssocID="{F648FC9D-B91A-4939-BD2C-0ED1D89F6AF0}" presName="Name17" presStyleLbl="parChTrans1D3" presStyleIdx="0" presStyleCnt="6"/>
      <dgm:spPr/>
      <dgm:t>
        <a:bodyPr/>
        <a:lstStyle/>
        <a:p>
          <a:endParaRPr lang="it-IT"/>
        </a:p>
      </dgm:t>
    </dgm:pt>
    <dgm:pt modelId="{F9806350-9D17-49A5-8A1F-AFD527DCE558}" type="pres">
      <dgm:prSet presAssocID="{7ECC18D1-9E78-46F2-A17D-777143CCEF0F}" presName="hierRoot3" presStyleCnt="0"/>
      <dgm:spPr/>
    </dgm:pt>
    <dgm:pt modelId="{F9AA2F29-312B-4E62-AB01-A956F78ECC8D}" type="pres">
      <dgm:prSet presAssocID="{7ECC18D1-9E78-46F2-A17D-777143CCEF0F}" presName="composite3" presStyleCnt="0"/>
      <dgm:spPr/>
    </dgm:pt>
    <dgm:pt modelId="{1415006C-9DAB-44B7-8ABA-7FBB4F9E8E97}" type="pres">
      <dgm:prSet presAssocID="{7ECC18D1-9E78-46F2-A17D-777143CCEF0F}" presName="background3" presStyleLbl="node3" presStyleIdx="0" presStyleCnt="6"/>
      <dgm:spPr>
        <a:solidFill>
          <a:srgbClr val="FFFF00"/>
        </a:solidFill>
      </dgm:spPr>
    </dgm:pt>
    <dgm:pt modelId="{A8327AB9-C68F-4991-831F-A9582BC9D02B}" type="pres">
      <dgm:prSet presAssocID="{7ECC18D1-9E78-46F2-A17D-777143CCEF0F}" presName="text3" presStyleLbl="fgAcc3" presStyleIdx="0" presStyleCnt="6" custScaleX="166974" custScaleY="432625" custLinFactNeighborX="-17335" custLinFactNeighborY="851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29CA28D-17BA-4B50-96BF-079E5287FF8F}" type="pres">
      <dgm:prSet presAssocID="{7ECC18D1-9E78-46F2-A17D-777143CCEF0F}" presName="hierChild4" presStyleCnt="0"/>
      <dgm:spPr/>
    </dgm:pt>
    <dgm:pt modelId="{01459F1E-B873-4E3E-88D8-7CE6174155C0}" type="pres">
      <dgm:prSet presAssocID="{5A039C17-14E3-4DF9-B527-A5D5DBE8846E}" presName="Name10" presStyleLbl="parChTrans1D2" presStyleIdx="1" presStyleCnt="4"/>
      <dgm:spPr/>
      <dgm:t>
        <a:bodyPr/>
        <a:lstStyle/>
        <a:p>
          <a:endParaRPr lang="it-IT"/>
        </a:p>
      </dgm:t>
    </dgm:pt>
    <dgm:pt modelId="{2D5DE935-DAE7-4B7D-8F6A-1BC55615906F}" type="pres">
      <dgm:prSet presAssocID="{54A60713-4206-464C-8917-BEB0AA956C16}" presName="hierRoot2" presStyleCnt="0"/>
      <dgm:spPr/>
    </dgm:pt>
    <dgm:pt modelId="{341CED6F-BE5F-48A0-B49E-A44054C5B88C}" type="pres">
      <dgm:prSet presAssocID="{54A60713-4206-464C-8917-BEB0AA956C16}" presName="composite2" presStyleCnt="0"/>
      <dgm:spPr/>
    </dgm:pt>
    <dgm:pt modelId="{BB7C1C74-D04F-46AD-A6DF-B8291D7FC399}" type="pres">
      <dgm:prSet presAssocID="{54A60713-4206-464C-8917-BEB0AA956C16}" presName="background2" presStyleLbl="node2" presStyleIdx="1" presStyleCnt="4"/>
      <dgm:spPr>
        <a:solidFill>
          <a:schemeClr val="bg1"/>
        </a:solidFill>
      </dgm:spPr>
      <dgm:t>
        <a:bodyPr/>
        <a:lstStyle/>
        <a:p>
          <a:endParaRPr lang="it-IT"/>
        </a:p>
      </dgm:t>
    </dgm:pt>
    <dgm:pt modelId="{9A1AA0A0-3606-41F7-AC29-3D85222EBE8F}" type="pres">
      <dgm:prSet presAssocID="{54A60713-4206-464C-8917-BEB0AA956C16}" presName="text2" presStyleLbl="fgAcc2" presStyleIdx="1" presStyleCnt="4" custScaleX="174747" custScaleY="161051" custLinFactNeighborX="-9397" custLinFactNeighborY="-4583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7F601A6-2607-46D4-A1CC-732FE1E623EF}" type="pres">
      <dgm:prSet presAssocID="{54A60713-4206-464C-8917-BEB0AA956C16}" presName="hierChild3" presStyleCnt="0"/>
      <dgm:spPr/>
    </dgm:pt>
    <dgm:pt modelId="{8A21D637-B02A-41B4-9011-7E65B549F24C}" type="pres">
      <dgm:prSet presAssocID="{85D8D234-64EE-4EF7-B126-2375CB49CA89}" presName="Name17" presStyleLbl="parChTrans1D3" presStyleIdx="1" presStyleCnt="6"/>
      <dgm:spPr/>
      <dgm:t>
        <a:bodyPr/>
        <a:lstStyle/>
        <a:p>
          <a:endParaRPr lang="it-IT"/>
        </a:p>
      </dgm:t>
    </dgm:pt>
    <dgm:pt modelId="{0B708FD8-15DE-4714-8361-CA72936FE1D0}" type="pres">
      <dgm:prSet presAssocID="{4E954D02-153A-4EF0-AE3A-99ADC3D6689D}" presName="hierRoot3" presStyleCnt="0"/>
      <dgm:spPr/>
    </dgm:pt>
    <dgm:pt modelId="{D5B46579-E70C-4889-A0C5-8C7A771DBF96}" type="pres">
      <dgm:prSet presAssocID="{4E954D02-153A-4EF0-AE3A-99ADC3D6689D}" presName="composite3" presStyleCnt="0"/>
      <dgm:spPr/>
    </dgm:pt>
    <dgm:pt modelId="{8AD204BD-8907-4675-83D8-DFFB062E32C7}" type="pres">
      <dgm:prSet presAssocID="{4E954D02-153A-4EF0-AE3A-99ADC3D6689D}" presName="background3" presStyleLbl="node3" presStyleIdx="1" presStyleCnt="6"/>
      <dgm:spPr>
        <a:solidFill>
          <a:schemeClr val="bg1"/>
        </a:solidFill>
      </dgm:spPr>
      <dgm:t>
        <a:bodyPr/>
        <a:lstStyle/>
        <a:p>
          <a:endParaRPr lang="it-IT"/>
        </a:p>
      </dgm:t>
    </dgm:pt>
    <dgm:pt modelId="{BCBFD85C-1BA3-4500-8C89-9D2C06037A13}" type="pres">
      <dgm:prSet presAssocID="{4E954D02-153A-4EF0-AE3A-99ADC3D6689D}" presName="text3" presStyleLbl="fgAcc3" presStyleIdx="1" presStyleCnt="6" custScaleX="204359" custScaleY="428235" custLinFactNeighborX="-9545" custLinFactNeighborY="3182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B8CE655-BCE6-417F-B131-54E766276920}" type="pres">
      <dgm:prSet presAssocID="{4E954D02-153A-4EF0-AE3A-99ADC3D6689D}" presName="hierChild4" presStyleCnt="0"/>
      <dgm:spPr/>
    </dgm:pt>
    <dgm:pt modelId="{554F7706-88F9-4CD2-BE81-2970D5898E16}" type="pres">
      <dgm:prSet presAssocID="{CAC495C8-D724-4AFF-ACD1-8D541B67E78A}" presName="Name10" presStyleLbl="parChTrans1D2" presStyleIdx="2" presStyleCnt="4"/>
      <dgm:spPr/>
      <dgm:t>
        <a:bodyPr/>
        <a:lstStyle/>
        <a:p>
          <a:endParaRPr lang="it-IT"/>
        </a:p>
      </dgm:t>
    </dgm:pt>
    <dgm:pt modelId="{B302F48E-EA57-4184-8BD6-7671C90B882C}" type="pres">
      <dgm:prSet presAssocID="{FC4A2D8B-AC5C-4460-8A4D-923963BDEE19}" presName="hierRoot2" presStyleCnt="0"/>
      <dgm:spPr/>
    </dgm:pt>
    <dgm:pt modelId="{EA137464-45D0-406A-9C14-C9AB59656260}" type="pres">
      <dgm:prSet presAssocID="{FC4A2D8B-AC5C-4460-8A4D-923963BDEE19}" presName="composite2" presStyleCnt="0"/>
      <dgm:spPr/>
    </dgm:pt>
    <dgm:pt modelId="{E551415C-4CDA-48C8-A8DB-C1B50A6B4B7E}" type="pres">
      <dgm:prSet presAssocID="{FC4A2D8B-AC5C-4460-8A4D-923963BDEE19}" presName="background2" presStyleLbl="node2" presStyleIdx="2" presStyleCnt="4"/>
      <dgm:spPr>
        <a:solidFill>
          <a:schemeClr val="bg1"/>
        </a:solidFill>
      </dgm:spPr>
      <dgm:t>
        <a:bodyPr/>
        <a:lstStyle/>
        <a:p>
          <a:endParaRPr lang="it-IT"/>
        </a:p>
      </dgm:t>
    </dgm:pt>
    <dgm:pt modelId="{1B00FD98-DBB4-4255-A365-4DBCA9D4490C}" type="pres">
      <dgm:prSet presAssocID="{FC4A2D8B-AC5C-4460-8A4D-923963BDEE19}" presName="text2" presStyleLbl="fgAcc2" presStyleIdx="2" presStyleCnt="4" custScaleX="179245" custScaleY="148198" custLinFactNeighborX="-2938" custLinFactNeighborY="-4583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6CD2765-50C1-4522-BDE5-D3E73C323096}" type="pres">
      <dgm:prSet presAssocID="{FC4A2D8B-AC5C-4460-8A4D-923963BDEE19}" presName="hierChild3" presStyleCnt="0"/>
      <dgm:spPr/>
    </dgm:pt>
    <dgm:pt modelId="{316DD30A-77F5-4038-B868-19E945FA3D66}" type="pres">
      <dgm:prSet presAssocID="{0B1ED8FC-2509-48E8-982F-BFC4A704489F}" presName="Name17" presStyleLbl="parChTrans1D3" presStyleIdx="2" presStyleCnt="6"/>
      <dgm:spPr/>
      <dgm:t>
        <a:bodyPr/>
        <a:lstStyle/>
        <a:p>
          <a:endParaRPr lang="it-IT"/>
        </a:p>
      </dgm:t>
    </dgm:pt>
    <dgm:pt modelId="{585D4EC2-47A7-4890-94E5-16FCC1FD3193}" type="pres">
      <dgm:prSet presAssocID="{D623A510-651D-40B2-AAAE-8CFECD77A9EC}" presName="hierRoot3" presStyleCnt="0"/>
      <dgm:spPr/>
    </dgm:pt>
    <dgm:pt modelId="{ABAE0DA7-DE2D-45C8-AA14-96FA6C6FFDCE}" type="pres">
      <dgm:prSet presAssocID="{D623A510-651D-40B2-AAAE-8CFECD77A9EC}" presName="composite3" presStyleCnt="0"/>
      <dgm:spPr/>
    </dgm:pt>
    <dgm:pt modelId="{F55D93C5-E501-41EE-A540-32D9F1AD6308}" type="pres">
      <dgm:prSet presAssocID="{D623A510-651D-40B2-AAAE-8CFECD77A9EC}" presName="background3" presStyleLbl="node3" presStyleIdx="2" presStyleCnt="6"/>
      <dgm:spPr>
        <a:solidFill>
          <a:schemeClr val="bg1"/>
        </a:solidFill>
        <a:ln w="6350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B72D8CEE-E9A8-4790-B69A-2E151E31AA02}" type="pres">
      <dgm:prSet presAssocID="{D623A510-651D-40B2-AAAE-8CFECD77A9EC}" presName="text3" presStyleLbl="fgAcc3" presStyleIdx="2" presStyleCnt="6" custScaleX="160923" custScaleY="436676" custLinFactNeighborX="-2938" custLinFactNeighborY="3246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C81C133-B337-498F-9613-5EE8FCB5E1B7}" type="pres">
      <dgm:prSet presAssocID="{D623A510-651D-40B2-AAAE-8CFECD77A9EC}" presName="hierChild4" presStyleCnt="0"/>
      <dgm:spPr/>
    </dgm:pt>
    <dgm:pt modelId="{9856191D-4AE5-4080-AE46-687225226A2A}" type="pres">
      <dgm:prSet presAssocID="{9536A681-A389-4E9C-81FB-15B93CC1E5C7}" presName="Name10" presStyleLbl="parChTrans1D2" presStyleIdx="3" presStyleCnt="4"/>
      <dgm:spPr/>
      <dgm:t>
        <a:bodyPr/>
        <a:lstStyle/>
        <a:p>
          <a:endParaRPr lang="it-IT"/>
        </a:p>
      </dgm:t>
    </dgm:pt>
    <dgm:pt modelId="{C0337305-35DD-4FC4-B04F-102C42C5DD58}" type="pres">
      <dgm:prSet presAssocID="{1F8E243F-8555-460D-ACD0-EEB1105C62B6}" presName="hierRoot2" presStyleCnt="0"/>
      <dgm:spPr/>
    </dgm:pt>
    <dgm:pt modelId="{C8E27641-D4AA-4E15-B8A1-BC523129149B}" type="pres">
      <dgm:prSet presAssocID="{1F8E243F-8555-460D-ACD0-EEB1105C62B6}" presName="composite2" presStyleCnt="0"/>
      <dgm:spPr/>
    </dgm:pt>
    <dgm:pt modelId="{F5F49815-F830-4EA9-98E8-D459074143FE}" type="pres">
      <dgm:prSet presAssocID="{1F8E243F-8555-460D-ACD0-EEB1105C62B6}" presName="background2" presStyleLbl="node2" presStyleIdx="3" presStyleCnt="4"/>
      <dgm:spPr>
        <a:solidFill>
          <a:schemeClr val="accent4"/>
        </a:solidFill>
      </dgm:spPr>
    </dgm:pt>
    <dgm:pt modelId="{CF19BEA2-2B0E-4C29-B81D-63DD44984EFD}" type="pres">
      <dgm:prSet presAssocID="{1F8E243F-8555-460D-ACD0-EEB1105C62B6}" presName="text2" presStyleLbl="fgAcc2" presStyleIdx="3" presStyleCnt="4" custScaleX="214359" custScaleY="177156" custLinFactNeighborX="-5843" custLinFactNeighborY="-46629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B7748C33-C63D-4853-A0B2-17FCB333A17C}" type="pres">
      <dgm:prSet presAssocID="{1F8E243F-8555-460D-ACD0-EEB1105C62B6}" presName="hierChild3" presStyleCnt="0"/>
      <dgm:spPr/>
    </dgm:pt>
    <dgm:pt modelId="{F8D695EA-03B4-4F3D-B89F-1926501986F8}" type="pres">
      <dgm:prSet presAssocID="{CFC18AF3-EC3E-4A70-B15C-689E8B2B7F36}" presName="Name17" presStyleLbl="parChTrans1D3" presStyleIdx="3" presStyleCnt="6"/>
      <dgm:spPr/>
      <dgm:t>
        <a:bodyPr/>
        <a:lstStyle/>
        <a:p>
          <a:endParaRPr lang="it-IT"/>
        </a:p>
      </dgm:t>
    </dgm:pt>
    <dgm:pt modelId="{9D2D7A7E-2958-43C0-8B4F-4C3DCF78F9C5}" type="pres">
      <dgm:prSet presAssocID="{CB80BDBB-B39B-44F0-BFDB-B8911D204C72}" presName="hierRoot3" presStyleCnt="0"/>
      <dgm:spPr/>
    </dgm:pt>
    <dgm:pt modelId="{3EDAEF17-8F23-485A-AE8D-BD598992D762}" type="pres">
      <dgm:prSet presAssocID="{CB80BDBB-B39B-44F0-BFDB-B8911D204C72}" presName="composite3" presStyleCnt="0"/>
      <dgm:spPr/>
    </dgm:pt>
    <dgm:pt modelId="{5D1C0CF9-659B-4099-9171-D6C96CB6C21A}" type="pres">
      <dgm:prSet presAssocID="{CB80BDBB-B39B-44F0-BFDB-B8911D204C72}" presName="background3" presStyleLbl="node3" presStyleIdx="3" presStyleCnt="6"/>
      <dgm:spPr/>
    </dgm:pt>
    <dgm:pt modelId="{C6D715AE-148F-4E34-98A6-A02A0F445913}" type="pres">
      <dgm:prSet presAssocID="{CB80BDBB-B39B-44F0-BFDB-B8911D204C72}" presName="text3" presStyleLbl="fgAcc3" presStyleIdx="3" presStyleCnt="6" custScaleX="195112" custScaleY="432625" custLinFactNeighborX="-4044" custLinFactNeighborY="913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77458C7-E38F-4048-A34D-73871721480B}" type="pres">
      <dgm:prSet presAssocID="{CB80BDBB-B39B-44F0-BFDB-B8911D204C72}" presName="hierChild4" presStyleCnt="0"/>
      <dgm:spPr/>
    </dgm:pt>
    <dgm:pt modelId="{0299D18A-592E-474A-B9ED-AB8876A71921}" type="pres">
      <dgm:prSet presAssocID="{BC16C82E-0DCA-441B-8A23-BE390218BAD5}" presName="Name17" presStyleLbl="parChTrans1D3" presStyleIdx="4" presStyleCnt="6"/>
      <dgm:spPr/>
      <dgm:t>
        <a:bodyPr/>
        <a:lstStyle/>
        <a:p>
          <a:endParaRPr lang="it-IT"/>
        </a:p>
      </dgm:t>
    </dgm:pt>
    <dgm:pt modelId="{5EEC413A-4F57-4206-990E-51738E7804C1}" type="pres">
      <dgm:prSet presAssocID="{3E1A16D0-912E-4AEF-B7CF-EABDEAC16952}" presName="hierRoot3" presStyleCnt="0"/>
      <dgm:spPr/>
    </dgm:pt>
    <dgm:pt modelId="{B0999D95-66AD-4005-B3B5-EFD0CD9AF866}" type="pres">
      <dgm:prSet presAssocID="{3E1A16D0-912E-4AEF-B7CF-EABDEAC16952}" presName="composite3" presStyleCnt="0"/>
      <dgm:spPr/>
    </dgm:pt>
    <dgm:pt modelId="{C24EA280-9AEE-4B3A-A9F6-78671498FEF1}" type="pres">
      <dgm:prSet presAssocID="{3E1A16D0-912E-4AEF-B7CF-EABDEAC16952}" presName="background3" presStyleLbl="node3" presStyleIdx="4" presStyleCnt="6"/>
      <dgm:spPr/>
    </dgm:pt>
    <dgm:pt modelId="{6DFF1AAC-0E1E-4D61-98DC-B18CBCD0599B}" type="pres">
      <dgm:prSet presAssocID="{3E1A16D0-912E-4AEF-B7CF-EABDEAC16952}" presName="text3" presStyleLbl="fgAcc3" presStyleIdx="4" presStyleCnt="6" custScaleX="184917" custScaleY="465962" custLinFactNeighborX="-3327" custLinFactNeighborY="-457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2EEEB64-5E1E-439E-9351-0CD5BCA16A55}" type="pres">
      <dgm:prSet presAssocID="{3E1A16D0-912E-4AEF-B7CF-EABDEAC16952}" presName="hierChild4" presStyleCnt="0"/>
      <dgm:spPr/>
    </dgm:pt>
    <dgm:pt modelId="{370BCD46-AC91-41EB-BD95-13105E4E34E5}" type="pres">
      <dgm:prSet presAssocID="{A949C081-D342-4B22-97E3-AAF4463C0809}" presName="Name17" presStyleLbl="parChTrans1D3" presStyleIdx="5" presStyleCnt="6"/>
      <dgm:spPr/>
      <dgm:t>
        <a:bodyPr/>
        <a:lstStyle/>
        <a:p>
          <a:endParaRPr lang="it-IT"/>
        </a:p>
      </dgm:t>
    </dgm:pt>
    <dgm:pt modelId="{E7AC351C-1488-40E2-986E-D300F3AF656F}" type="pres">
      <dgm:prSet presAssocID="{AB94F6D2-B499-4543-9799-A5D9B0CE7885}" presName="hierRoot3" presStyleCnt="0"/>
      <dgm:spPr/>
    </dgm:pt>
    <dgm:pt modelId="{FF21C7B4-2BD1-4764-93B5-F9D571110DC6}" type="pres">
      <dgm:prSet presAssocID="{AB94F6D2-B499-4543-9799-A5D9B0CE7885}" presName="composite3" presStyleCnt="0"/>
      <dgm:spPr/>
    </dgm:pt>
    <dgm:pt modelId="{E1A22059-4E73-4152-9E69-C4B267F07E35}" type="pres">
      <dgm:prSet presAssocID="{AB94F6D2-B499-4543-9799-A5D9B0CE7885}" presName="background3" presStyleLbl="node3" presStyleIdx="5" presStyleCnt="6"/>
      <dgm:spPr/>
    </dgm:pt>
    <dgm:pt modelId="{DAE68084-F580-4C10-8271-5D70D1614CB5}" type="pres">
      <dgm:prSet presAssocID="{AB94F6D2-B499-4543-9799-A5D9B0CE7885}" presName="text3" presStyleLbl="fgAcc3" presStyleIdx="5" presStyleCnt="6" custScaleX="168754" custScaleY="458456" custLinFactNeighborX="3588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E1F1756-64EC-4F4F-A559-C56583F16C9B}" type="pres">
      <dgm:prSet presAssocID="{AB94F6D2-B499-4543-9799-A5D9B0CE7885}" presName="hierChild4" presStyleCnt="0"/>
      <dgm:spPr/>
    </dgm:pt>
  </dgm:ptLst>
  <dgm:cxnLst>
    <dgm:cxn modelId="{78B2A916-7BF2-41C9-995E-DDAEF8CFF377}" type="presOf" srcId="{9DFCA077-D50D-4DC4-B299-7AC7ECC5F2A8}" destId="{0458E5D9-82A1-4B03-9540-C622A192A4BD}" srcOrd="0" destOrd="0" presId="urn:microsoft.com/office/officeart/2005/8/layout/hierarchy1"/>
    <dgm:cxn modelId="{27E8B4B8-0A16-4368-B5CE-ABF8B4243363}" type="presOf" srcId="{54A60713-4206-464C-8917-BEB0AA956C16}" destId="{9A1AA0A0-3606-41F7-AC29-3D85222EBE8F}" srcOrd="0" destOrd="0" presId="urn:microsoft.com/office/officeart/2005/8/layout/hierarchy1"/>
    <dgm:cxn modelId="{B2A374F8-5823-41D5-A4BB-CA9BA33AF6F8}" srcId="{FC4A2D8B-AC5C-4460-8A4D-923963BDEE19}" destId="{D623A510-651D-40B2-AAAE-8CFECD77A9EC}" srcOrd="0" destOrd="0" parTransId="{0B1ED8FC-2509-48E8-982F-BFC4A704489F}" sibTransId="{449BD56F-076A-486B-A2FD-EE1893316C02}"/>
    <dgm:cxn modelId="{4500016A-AE05-4F42-A3CD-76D6AE341F13}" type="presOf" srcId="{F648FC9D-B91A-4939-BD2C-0ED1D89F6AF0}" destId="{BFBE157D-F312-49CC-B435-E2418D873B92}" srcOrd="0" destOrd="0" presId="urn:microsoft.com/office/officeart/2005/8/layout/hierarchy1"/>
    <dgm:cxn modelId="{45C2E78F-9413-450F-AA75-A4837D05C414}" type="presOf" srcId="{9536A681-A389-4E9C-81FB-15B93CC1E5C7}" destId="{9856191D-4AE5-4080-AE46-687225226A2A}" srcOrd="0" destOrd="0" presId="urn:microsoft.com/office/officeart/2005/8/layout/hierarchy1"/>
    <dgm:cxn modelId="{B01AB340-DD3C-4ADF-AE60-B124439E9922}" srcId="{DE99A7C4-FC27-407C-90DA-C28AFFAEFDEC}" destId="{D0FD8683-8450-4D0C-BA96-95F234ADA8CA}" srcOrd="0" destOrd="0" parTransId="{FADD60D9-8BD9-48E8-85F9-037AC0889F16}" sibTransId="{53AE82DC-F154-42ED-9832-E249B1BB6250}"/>
    <dgm:cxn modelId="{A1E4B70C-3A22-48A2-AC60-4C3D64C3A208}" type="presOf" srcId="{BC16C82E-0DCA-441B-8A23-BE390218BAD5}" destId="{0299D18A-592E-474A-B9ED-AB8876A71921}" srcOrd="0" destOrd="0" presId="urn:microsoft.com/office/officeart/2005/8/layout/hierarchy1"/>
    <dgm:cxn modelId="{653D67B1-589B-44A5-85B1-84056A479475}" srcId="{1F8E243F-8555-460D-ACD0-EEB1105C62B6}" destId="{3E1A16D0-912E-4AEF-B7CF-EABDEAC16952}" srcOrd="1" destOrd="0" parTransId="{BC16C82E-0DCA-441B-8A23-BE390218BAD5}" sibTransId="{A087AB74-A600-4D23-9AFC-FF5680326519}"/>
    <dgm:cxn modelId="{0B588F50-181B-42DB-96BD-B4241D413989}" type="presOf" srcId="{FADD60D9-8BD9-48E8-85F9-037AC0889F16}" destId="{085EAB4A-0D1A-41A5-83A3-418D76173D27}" srcOrd="0" destOrd="0" presId="urn:microsoft.com/office/officeart/2005/8/layout/hierarchy1"/>
    <dgm:cxn modelId="{7CA92456-1DA0-4686-A1A7-71F3D899CB51}" type="presOf" srcId="{A949C081-D342-4B22-97E3-AAF4463C0809}" destId="{370BCD46-AC91-41EB-BD95-13105E4E34E5}" srcOrd="0" destOrd="0" presId="urn:microsoft.com/office/officeart/2005/8/layout/hierarchy1"/>
    <dgm:cxn modelId="{F794DB67-BAF3-4285-96C9-93BD86626230}" type="presOf" srcId="{0B1ED8FC-2509-48E8-982F-BFC4A704489F}" destId="{316DD30A-77F5-4038-B868-19E945FA3D66}" srcOrd="0" destOrd="0" presId="urn:microsoft.com/office/officeart/2005/8/layout/hierarchy1"/>
    <dgm:cxn modelId="{262384F5-CD2A-4FAC-A19A-064A385C004D}" type="presOf" srcId="{7ECC18D1-9E78-46F2-A17D-777143CCEF0F}" destId="{A8327AB9-C68F-4991-831F-A9582BC9D02B}" srcOrd="0" destOrd="0" presId="urn:microsoft.com/office/officeart/2005/8/layout/hierarchy1"/>
    <dgm:cxn modelId="{74A48775-6A72-46AC-92C3-126611FDA231}" type="presOf" srcId="{D623A510-651D-40B2-AAAE-8CFECD77A9EC}" destId="{B72D8CEE-E9A8-4790-B69A-2E151E31AA02}" srcOrd="0" destOrd="0" presId="urn:microsoft.com/office/officeart/2005/8/layout/hierarchy1"/>
    <dgm:cxn modelId="{D19745C0-2266-4CFF-864C-D139F7408A07}" srcId="{DE99A7C4-FC27-407C-90DA-C28AFFAEFDEC}" destId="{54A60713-4206-464C-8917-BEB0AA956C16}" srcOrd="1" destOrd="0" parTransId="{5A039C17-14E3-4DF9-B527-A5D5DBE8846E}" sibTransId="{8B3D650D-DF06-432E-A34E-B27927880421}"/>
    <dgm:cxn modelId="{B535E56E-C324-4627-97AC-9AB5B8990A91}" type="presOf" srcId="{CFC18AF3-EC3E-4A70-B15C-689E8B2B7F36}" destId="{F8D695EA-03B4-4F3D-B89F-1926501986F8}" srcOrd="0" destOrd="0" presId="urn:microsoft.com/office/officeart/2005/8/layout/hierarchy1"/>
    <dgm:cxn modelId="{481B9D5D-9841-4976-A5AA-38FAEBDE85D1}" srcId="{1F8E243F-8555-460D-ACD0-EEB1105C62B6}" destId="{CB80BDBB-B39B-44F0-BFDB-B8911D204C72}" srcOrd="0" destOrd="0" parTransId="{CFC18AF3-EC3E-4A70-B15C-689E8B2B7F36}" sibTransId="{8377879C-6F4C-40E7-8A89-46A890AD42BE}"/>
    <dgm:cxn modelId="{C21B911F-0420-4C14-9B6B-B9610912A852}" type="presOf" srcId="{4E954D02-153A-4EF0-AE3A-99ADC3D6689D}" destId="{BCBFD85C-1BA3-4500-8C89-9D2C06037A13}" srcOrd="0" destOrd="0" presId="urn:microsoft.com/office/officeart/2005/8/layout/hierarchy1"/>
    <dgm:cxn modelId="{349EC523-D72E-45F5-9074-579EAC0BACF2}" srcId="{54A60713-4206-464C-8917-BEB0AA956C16}" destId="{4E954D02-153A-4EF0-AE3A-99ADC3D6689D}" srcOrd="0" destOrd="0" parTransId="{85D8D234-64EE-4EF7-B126-2375CB49CA89}" sibTransId="{596DC6B3-4550-4590-AEA9-BFDAD8CA1DB3}"/>
    <dgm:cxn modelId="{09EBC0D5-47A5-4C9D-A11A-58D162D6B946}" type="presOf" srcId="{FC4A2D8B-AC5C-4460-8A4D-923963BDEE19}" destId="{1B00FD98-DBB4-4255-A365-4DBCA9D4490C}" srcOrd="0" destOrd="0" presId="urn:microsoft.com/office/officeart/2005/8/layout/hierarchy1"/>
    <dgm:cxn modelId="{7FB1897E-C247-4296-B41B-1628911E7F4E}" type="presOf" srcId="{1F8E243F-8555-460D-ACD0-EEB1105C62B6}" destId="{CF19BEA2-2B0E-4C29-B81D-63DD44984EFD}" srcOrd="0" destOrd="0" presId="urn:microsoft.com/office/officeart/2005/8/layout/hierarchy1"/>
    <dgm:cxn modelId="{D5725B24-87FE-41E7-AEB3-81D2BC2A8FC0}" type="presOf" srcId="{D0FD8683-8450-4D0C-BA96-95F234ADA8CA}" destId="{BA5B9369-FC38-4F29-8FC2-C3ADF23BD96D}" srcOrd="0" destOrd="0" presId="urn:microsoft.com/office/officeart/2005/8/layout/hierarchy1"/>
    <dgm:cxn modelId="{0A795088-7804-453A-A26C-0BF344532F90}" srcId="{1F8E243F-8555-460D-ACD0-EEB1105C62B6}" destId="{AB94F6D2-B499-4543-9799-A5D9B0CE7885}" srcOrd="2" destOrd="0" parTransId="{A949C081-D342-4B22-97E3-AAF4463C0809}" sibTransId="{0F12FB40-CDAD-43CF-9635-123DE5A93093}"/>
    <dgm:cxn modelId="{4FF765B7-3EDA-43AA-8BF0-0FD0AC9829C1}" type="presOf" srcId="{AB94F6D2-B499-4543-9799-A5D9B0CE7885}" destId="{DAE68084-F580-4C10-8271-5D70D1614CB5}" srcOrd="0" destOrd="0" presId="urn:microsoft.com/office/officeart/2005/8/layout/hierarchy1"/>
    <dgm:cxn modelId="{A24B16F0-278F-425E-81CC-90F0B1654E3B}" type="presOf" srcId="{CAC495C8-D724-4AFF-ACD1-8D541B67E78A}" destId="{554F7706-88F9-4CD2-BE81-2970D5898E16}" srcOrd="0" destOrd="0" presId="urn:microsoft.com/office/officeart/2005/8/layout/hierarchy1"/>
    <dgm:cxn modelId="{C4ED145B-3AA7-486D-8581-DEF680B6EDF8}" srcId="{D0FD8683-8450-4D0C-BA96-95F234ADA8CA}" destId="{7ECC18D1-9E78-46F2-A17D-777143CCEF0F}" srcOrd="0" destOrd="0" parTransId="{F648FC9D-B91A-4939-BD2C-0ED1D89F6AF0}" sibTransId="{83FA78B6-1CBF-4E34-A7A7-C6812C95D43B}"/>
    <dgm:cxn modelId="{A4D47501-DAAC-4B62-A3F6-774C67C267ED}" srcId="{DE99A7C4-FC27-407C-90DA-C28AFFAEFDEC}" destId="{FC4A2D8B-AC5C-4460-8A4D-923963BDEE19}" srcOrd="2" destOrd="0" parTransId="{CAC495C8-D724-4AFF-ACD1-8D541B67E78A}" sibTransId="{919BCBF8-8FC8-4E74-AE00-4DA03FDFE55B}"/>
    <dgm:cxn modelId="{62C2589A-D3B0-48A5-944A-3EE3093E7803}" type="presOf" srcId="{85D8D234-64EE-4EF7-B126-2375CB49CA89}" destId="{8A21D637-B02A-41B4-9011-7E65B549F24C}" srcOrd="0" destOrd="0" presId="urn:microsoft.com/office/officeart/2005/8/layout/hierarchy1"/>
    <dgm:cxn modelId="{B52FD2DA-B9E5-42E2-A4D0-8E773826AB8C}" type="presOf" srcId="{5A039C17-14E3-4DF9-B527-A5D5DBE8846E}" destId="{01459F1E-B873-4E3E-88D8-7CE6174155C0}" srcOrd="0" destOrd="0" presId="urn:microsoft.com/office/officeart/2005/8/layout/hierarchy1"/>
    <dgm:cxn modelId="{6FDBD6D2-AB3F-4457-B1E8-8FB259FC9EEB}" srcId="{DE99A7C4-FC27-407C-90DA-C28AFFAEFDEC}" destId="{1F8E243F-8555-460D-ACD0-EEB1105C62B6}" srcOrd="3" destOrd="0" parTransId="{9536A681-A389-4E9C-81FB-15B93CC1E5C7}" sibTransId="{78342AD5-DA5B-46CD-8721-33C9DE17974E}"/>
    <dgm:cxn modelId="{E3A3D691-689F-4E24-9CCE-0E2B792D5F55}" type="presOf" srcId="{DE99A7C4-FC27-407C-90DA-C28AFFAEFDEC}" destId="{31EBC667-B9B6-46B2-B290-201A1F50F031}" srcOrd="0" destOrd="0" presId="urn:microsoft.com/office/officeart/2005/8/layout/hierarchy1"/>
    <dgm:cxn modelId="{8C7E1BDD-FFF8-4FE2-A73E-4B7A3D7CF0A7}" type="presOf" srcId="{CB80BDBB-B39B-44F0-BFDB-B8911D204C72}" destId="{C6D715AE-148F-4E34-98A6-A02A0F445913}" srcOrd="0" destOrd="0" presId="urn:microsoft.com/office/officeart/2005/8/layout/hierarchy1"/>
    <dgm:cxn modelId="{BB380824-22B5-4C96-A054-507330360D8A}" type="presOf" srcId="{3E1A16D0-912E-4AEF-B7CF-EABDEAC16952}" destId="{6DFF1AAC-0E1E-4D61-98DC-B18CBCD0599B}" srcOrd="0" destOrd="0" presId="urn:microsoft.com/office/officeart/2005/8/layout/hierarchy1"/>
    <dgm:cxn modelId="{06F760A8-D63F-47B6-8C6B-11886DB2DC83}" srcId="{9DFCA077-D50D-4DC4-B299-7AC7ECC5F2A8}" destId="{DE99A7C4-FC27-407C-90DA-C28AFFAEFDEC}" srcOrd="0" destOrd="0" parTransId="{1DA4F2DA-134C-48EB-B66A-28F554AFD7A1}" sibTransId="{99B2E036-FD14-4278-9438-F7E03E655C8C}"/>
    <dgm:cxn modelId="{EC517E72-0A87-46E3-A589-010B6F72930D}" type="presParOf" srcId="{0458E5D9-82A1-4B03-9540-C622A192A4BD}" destId="{E9553212-A6A8-41CE-9B20-AB3984B01A71}" srcOrd="0" destOrd="0" presId="urn:microsoft.com/office/officeart/2005/8/layout/hierarchy1"/>
    <dgm:cxn modelId="{C83B5049-839A-4739-BF40-B6D6B3B6A7D6}" type="presParOf" srcId="{E9553212-A6A8-41CE-9B20-AB3984B01A71}" destId="{5E289B93-4DCD-44E6-AFA5-8E21B1CE09C1}" srcOrd="0" destOrd="0" presId="urn:microsoft.com/office/officeart/2005/8/layout/hierarchy1"/>
    <dgm:cxn modelId="{9BD52BF9-228F-4953-B076-C838E8CD1D4A}" type="presParOf" srcId="{5E289B93-4DCD-44E6-AFA5-8E21B1CE09C1}" destId="{5C4881EF-EBDA-429D-8824-14B1D4987BB7}" srcOrd="0" destOrd="0" presId="urn:microsoft.com/office/officeart/2005/8/layout/hierarchy1"/>
    <dgm:cxn modelId="{0DDFDD60-C55B-43FC-A879-B96BA93678CF}" type="presParOf" srcId="{5E289B93-4DCD-44E6-AFA5-8E21B1CE09C1}" destId="{31EBC667-B9B6-46B2-B290-201A1F50F031}" srcOrd="1" destOrd="0" presId="urn:microsoft.com/office/officeart/2005/8/layout/hierarchy1"/>
    <dgm:cxn modelId="{5E4FE343-C170-4164-B58D-3A332F490D89}" type="presParOf" srcId="{E9553212-A6A8-41CE-9B20-AB3984B01A71}" destId="{77A95DAD-8494-4741-A028-F9F9A6C58D5D}" srcOrd="1" destOrd="0" presId="urn:microsoft.com/office/officeart/2005/8/layout/hierarchy1"/>
    <dgm:cxn modelId="{499481A6-4C3C-4927-ADF3-0F7B6C6CDF3D}" type="presParOf" srcId="{77A95DAD-8494-4741-A028-F9F9A6C58D5D}" destId="{085EAB4A-0D1A-41A5-83A3-418D76173D27}" srcOrd="0" destOrd="0" presId="urn:microsoft.com/office/officeart/2005/8/layout/hierarchy1"/>
    <dgm:cxn modelId="{85893D66-9000-428D-B563-08BE520425AB}" type="presParOf" srcId="{77A95DAD-8494-4741-A028-F9F9A6C58D5D}" destId="{8FA23D79-588C-43E7-A60A-D4C88A4C48A0}" srcOrd="1" destOrd="0" presId="urn:microsoft.com/office/officeart/2005/8/layout/hierarchy1"/>
    <dgm:cxn modelId="{306EB1B3-750E-49A4-AAF8-05502A5ED18D}" type="presParOf" srcId="{8FA23D79-588C-43E7-A60A-D4C88A4C48A0}" destId="{D4E2127D-A4F6-4594-920A-C42D43A983A7}" srcOrd="0" destOrd="0" presId="urn:microsoft.com/office/officeart/2005/8/layout/hierarchy1"/>
    <dgm:cxn modelId="{5C8AEF69-EC08-4D7B-B028-9F24ABBE0714}" type="presParOf" srcId="{D4E2127D-A4F6-4594-920A-C42D43A983A7}" destId="{7DDD6D5B-A7C4-4BAC-A491-30D94FEA342A}" srcOrd="0" destOrd="0" presId="urn:microsoft.com/office/officeart/2005/8/layout/hierarchy1"/>
    <dgm:cxn modelId="{2A09951C-7D4D-4BFC-8DF8-8D52DEB1A073}" type="presParOf" srcId="{D4E2127D-A4F6-4594-920A-C42D43A983A7}" destId="{BA5B9369-FC38-4F29-8FC2-C3ADF23BD96D}" srcOrd="1" destOrd="0" presId="urn:microsoft.com/office/officeart/2005/8/layout/hierarchy1"/>
    <dgm:cxn modelId="{2D7CEACB-28AF-487D-8F5A-779CE9A77883}" type="presParOf" srcId="{8FA23D79-588C-43E7-A60A-D4C88A4C48A0}" destId="{E0480892-BD5B-426C-A9FF-F602FE3E70EF}" srcOrd="1" destOrd="0" presId="urn:microsoft.com/office/officeart/2005/8/layout/hierarchy1"/>
    <dgm:cxn modelId="{DD7BBA8F-FEDA-43F4-85B3-70568D836B27}" type="presParOf" srcId="{E0480892-BD5B-426C-A9FF-F602FE3E70EF}" destId="{BFBE157D-F312-49CC-B435-E2418D873B92}" srcOrd="0" destOrd="0" presId="urn:microsoft.com/office/officeart/2005/8/layout/hierarchy1"/>
    <dgm:cxn modelId="{759ABF8A-F9F2-40EC-9CF0-641E6B31C00D}" type="presParOf" srcId="{E0480892-BD5B-426C-A9FF-F602FE3E70EF}" destId="{F9806350-9D17-49A5-8A1F-AFD527DCE558}" srcOrd="1" destOrd="0" presId="urn:microsoft.com/office/officeart/2005/8/layout/hierarchy1"/>
    <dgm:cxn modelId="{20A1EAD2-070B-478F-B517-BEEEB89C9CB1}" type="presParOf" srcId="{F9806350-9D17-49A5-8A1F-AFD527DCE558}" destId="{F9AA2F29-312B-4E62-AB01-A956F78ECC8D}" srcOrd="0" destOrd="0" presId="urn:microsoft.com/office/officeart/2005/8/layout/hierarchy1"/>
    <dgm:cxn modelId="{830BD745-D254-4806-AE8E-8120C33C2DEB}" type="presParOf" srcId="{F9AA2F29-312B-4E62-AB01-A956F78ECC8D}" destId="{1415006C-9DAB-44B7-8ABA-7FBB4F9E8E97}" srcOrd="0" destOrd="0" presId="urn:microsoft.com/office/officeart/2005/8/layout/hierarchy1"/>
    <dgm:cxn modelId="{AA7666AA-DBC9-43A0-BCCD-751FC9B3AEA8}" type="presParOf" srcId="{F9AA2F29-312B-4E62-AB01-A956F78ECC8D}" destId="{A8327AB9-C68F-4991-831F-A9582BC9D02B}" srcOrd="1" destOrd="0" presId="urn:microsoft.com/office/officeart/2005/8/layout/hierarchy1"/>
    <dgm:cxn modelId="{DEF1480B-D216-40B5-8E18-38BD41A81850}" type="presParOf" srcId="{F9806350-9D17-49A5-8A1F-AFD527DCE558}" destId="{F29CA28D-17BA-4B50-96BF-079E5287FF8F}" srcOrd="1" destOrd="0" presId="urn:microsoft.com/office/officeart/2005/8/layout/hierarchy1"/>
    <dgm:cxn modelId="{A73114D8-5C1E-4F39-8D28-2924CC694319}" type="presParOf" srcId="{77A95DAD-8494-4741-A028-F9F9A6C58D5D}" destId="{01459F1E-B873-4E3E-88D8-7CE6174155C0}" srcOrd="2" destOrd="0" presId="urn:microsoft.com/office/officeart/2005/8/layout/hierarchy1"/>
    <dgm:cxn modelId="{7C6CE470-4313-4A04-A926-E1A7C32624EF}" type="presParOf" srcId="{77A95DAD-8494-4741-A028-F9F9A6C58D5D}" destId="{2D5DE935-DAE7-4B7D-8F6A-1BC55615906F}" srcOrd="3" destOrd="0" presId="urn:microsoft.com/office/officeart/2005/8/layout/hierarchy1"/>
    <dgm:cxn modelId="{C5F7F84B-9103-4E28-B903-EF5929CB1209}" type="presParOf" srcId="{2D5DE935-DAE7-4B7D-8F6A-1BC55615906F}" destId="{341CED6F-BE5F-48A0-B49E-A44054C5B88C}" srcOrd="0" destOrd="0" presId="urn:microsoft.com/office/officeart/2005/8/layout/hierarchy1"/>
    <dgm:cxn modelId="{28D932A7-033A-46C1-96B3-FEA4B253CA0C}" type="presParOf" srcId="{341CED6F-BE5F-48A0-B49E-A44054C5B88C}" destId="{BB7C1C74-D04F-46AD-A6DF-B8291D7FC399}" srcOrd="0" destOrd="0" presId="urn:microsoft.com/office/officeart/2005/8/layout/hierarchy1"/>
    <dgm:cxn modelId="{A7745646-54A3-4318-8B52-B35B378EE7EB}" type="presParOf" srcId="{341CED6F-BE5F-48A0-B49E-A44054C5B88C}" destId="{9A1AA0A0-3606-41F7-AC29-3D85222EBE8F}" srcOrd="1" destOrd="0" presId="urn:microsoft.com/office/officeart/2005/8/layout/hierarchy1"/>
    <dgm:cxn modelId="{C7C46831-69D3-403B-8BC2-49E571B6B99B}" type="presParOf" srcId="{2D5DE935-DAE7-4B7D-8F6A-1BC55615906F}" destId="{67F601A6-2607-46D4-A1CC-732FE1E623EF}" srcOrd="1" destOrd="0" presId="urn:microsoft.com/office/officeart/2005/8/layout/hierarchy1"/>
    <dgm:cxn modelId="{3CCC343F-BC9A-44F2-AD88-6A8DEEA4B87D}" type="presParOf" srcId="{67F601A6-2607-46D4-A1CC-732FE1E623EF}" destId="{8A21D637-B02A-41B4-9011-7E65B549F24C}" srcOrd="0" destOrd="0" presId="urn:microsoft.com/office/officeart/2005/8/layout/hierarchy1"/>
    <dgm:cxn modelId="{5ACEBD7C-D707-4E1F-B655-6DB204B85074}" type="presParOf" srcId="{67F601A6-2607-46D4-A1CC-732FE1E623EF}" destId="{0B708FD8-15DE-4714-8361-CA72936FE1D0}" srcOrd="1" destOrd="0" presId="urn:microsoft.com/office/officeart/2005/8/layout/hierarchy1"/>
    <dgm:cxn modelId="{308D922C-05B6-4AE5-865A-4DEB3DE7158C}" type="presParOf" srcId="{0B708FD8-15DE-4714-8361-CA72936FE1D0}" destId="{D5B46579-E70C-4889-A0C5-8C7A771DBF96}" srcOrd="0" destOrd="0" presId="urn:microsoft.com/office/officeart/2005/8/layout/hierarchy1"/>
    <dgm:cxn modelId="{078FD843-4379-4FC6-92E8-AB0C13E8B4CB}" type="presParOf" srcId="{D5B46579-E70C-4889-A0C5-8C7A771DBF96}" destId="{8AD204BD-8907-4675-83D8-DFFB062E32C7}" srcOrd="0" destOrd="0" presId="urn:microsoft.com/office/officeart/2005/8/layout/hierarchy1"/>
    <dgm:cxn modelId="{57663968-06E9-4EF4-BE53-197BC7DC54A5}" type="presParOf" srcId="{D5B46579-E70C-4889-A0C5-8C7A771DBF96}" destId="{BCBFD85C-1BA3-4500-8C89-9D2C06037A13}" srcOrd="1" destOrd="0" presId="urn:microsoft.com/office/officeart/2005/8/layout/hierarchy1"/>
    <dgm:cxn modelId="{9F872AD7-B687-48A3-A673-36AAB17A7827}" type="presParOf" srcId="{0B708FD8-15DE-4714-8361-CA72936FE1D0}" destId="{2B8CE655-BCE6-417F-B131-54E766276920}" srcOrd="1" destOrd="0" presId="urn:microsoft.com/office/officeart/2005/8/layout/hierarchy1"/>
    <dgm:cxn modelId="{585E439B-BF3B-4CDF-8A89-D4C0804DA027}" type="presParOf" srcId="{77A95DAD-8494-4741-A028-F9F9A6C58D5D}" destId="{554F7706-88F9-4CD2-BE81-2970D5898E16}" srcOrd="4" destOrd="0" presId="urn:microsoft.com/office/officeart/2005/8/layout/hierarchy1"/>
    <dgm:cxn modelId="{58D20A71-86DE-4377-A3A3-EDF964C6249A}" type="presParOf" srcId="{77A95DAD-8494-4741-A028-F9F9A6C58D5D}" destId="{B302F48E-EA57-4184-8BD6-7671C90B882C}" srcOrd="5" destOrd="0" presId="urn:microsoft.com/office/officeart/2005/8/layout/hierarchy1"/>
    <dgm:cxn modelId="{2EC7B7A8-9DE5-4527-BB36-10B3724A8E1C}" type="presParOf" srcId="{B302F48E-EA57-4184-8BD6-7671C90B882C}" destId="{EA137464-45D0-406A-9C14-C9AB59656260}" srcOrd="0" destOrd="0" presId="urn:microsoft.com/office/officeart/2005/8/layout/hierarchy1"/>
    <dgm:cxn modelId="{E1FB1277-A570-407E-BB83-E19D22698388}" type="presParOf" srcId="{EA137464-45D0-406A-9C14-C9AB59656260}" destId="{E551415C-4CDA-48C8-A8DB-C1B50A6B4B7E}" srcOrd="0" destOrd="0" presId="urn:microsoft.com/office/officeart/2005/8/layout/hierarchy1"/>
    <dgm:cxn modelId="{1C1BC792-BF4A-4805-9E70-1DF05FF73009}" type="presParOf" srcId="{EA137464-45D0-406A-9C14-C9AB59656260}" destId="{1B00FD98-DBB4-4255-A365-4DBCA9D4490C}" srcOrd="1" destOrd="0" presId="urn:microsoft.com/office/officeart/2005/8/layout/hierarchy1"/>
    <dgm:cxn modelId="{EC0ECE8F-3BE4-46E0-B034-EE0A9D603293}" type="presParOf" srcId="{B302F48E-EA57-4184-8BD6-7671C90B882C}" destId="{B6CD2765-50C1-4522-BDE5-D3E73C323096}" srcOrd="1" destOrd="0" presId="urn:microsoft.com/office/officeart/2005/8/layout/hierarchy1"/>
    <dgm:cxn modelId="{09B18ECF-9F2B-468A-8232-BBBF7A0D0CF8}" type="presParOf" srcId="{B6CD2765-50C1-4522-BDE5-D3E73C323096}" destId="{316DD30A-77F5-4038-B868-19E945FA3D66}" srcOrd="0" destOrd="0" presId="urn:microsoft.com/office/officeart/2005/8/layout/hierarchy1"/>
    <dgm:cxn modelId="{ADB0559D-6813-4B33-9072-22612807DD27}" type="presParOf" srcId="{B6CD2765-50C1-4522-BDE5-D3E73C323096}" destId="{585D4EC2-47A7-4890-94E5-16FCC1FD3193}" srcOrd="1" destOrd="0" presId="urn:microsoft.com/office/officeart/2005/8/layout/hierarchy1"/>
    <dgm:cxn modelId="{744EE2C5-0470-4EB0-87C9-51FFD10378F9}" type="presParOf" srcId="{585D4EC2-47A7-4890-94E5-16FCC1FD3193}" destId="{ABAE0DA7-DE2D-45C8-AA14-96FA6C6FFDCE}" srcOrd="0" destOrd="0" presId="urn:microsoft.com/office/officeart/2005/8/layout/hierarchy1"/>
    <dgm:cxn modelId="{46CE512B-4465-49E5-86AA-80C1811B30A9}" type="presParOf" srcId="{ABAE0DA7-DE2D-45C8-AA14-96FA6C6FFDCE}" destId="{F55D93C5-E501-41EE-A540-32D9F1AD6308}" srcOrd="0" destOrd="0" presId="urn:microsoft.com/office/officeart/2005/8/layout/hierarchy1"/>
    <dgm:cxn modelId="{53980D0B-60CB-4D94-8796-042C8D6B6C8C}" type="presParOf" srcId="{ABAE0DA7-DE2D-45C8-AA14-96FA6C6FFDCE}" destId="{B72D8CEE-E9A8-4790-B69A-2E151E31AA02}" srcOrd="1" destOrd="0" presId="urn:microsoft.com/office/officeart/2005/8/layout/hierarchy1"/>
    <dgm:cxn modelId="{FEF8E048-F712-442D-A6FC-25C744F58057}" type="presParOf" srcId="{585D4EC2-47A7-4890-94E5-16FCC1FD3193}" destId="{CC81C133-B337-498F-9613-5EE8FCB5E1B7}" srcOrd="1" destOrd="0" presId="urn:microsoft.com/office/officeart/2005/8/layout/hierarchy1"/>
    <dgm:cxn modelId="{0ED7DF32-32E8-4F9E-9F92-88D10EAE0139}" type="presParOf" srcId="{77A95DAD-8494-4741-A028-F9F9A6C58D5D}" destId="{9856191D-4AE5-4080-AE46-687225226A2A}" srcOrd="6" destOrd="0" presId="urn:microsoft.com/office/officeart/2005/8/layout/hierarchy1"/>
    <dgm:cxn modelId="{EA659E36-6D7D-453C-80EF-CAE116B84BA8}" type="presParOf" srcId="{77A95DAD-8494-4741-A028-F9F9A6C58D5D}" destId="{C0337305-35DD-4FC4-B04F-102C42C5DD58}" srcOrd="7" destOrd="0" presId="urn:microsoft.com/office/officeart/2005/8/layout/hierarchy1"/>
    <dgm:cxn modelId="{DAC3B68D-38EA-4D7F-ACCF-2B963458CDA6}" type="presParOf" srcId="{C0337305-35DD-4FC4-B04F-102C42C5DD58}" destId="{C8E27641-D4AA-4E15-B8A1-BC523129149B}" srcOrd="0" destOrd="0" presId="urn:microsoft.com/office/officeart/2005/8/layout/hierarchy1"/>
    <dgm:cxn modelId="{8D93B8E6-0254-4637-ACC9-895E8B2BF3FC}" type="presParOf" srcId="{C8E27641-D4AA-4E15-B8A1-BC523129149B}" destId="{F5F49815-F830-4EA9-98E8-D459074143FE}" srcOrd="0" destOrd="0" presId="urn:microsoft.com/office/officeart/2005/8/layout/hierarchy1"/>
    <dgm:cxn modelId="{9C7CAFF2-B956-4CCE-B3D4-273E7AC20494}" type="presParOf" srcId="{C8E27641-D4AA-4E15-B8A1-BC523129149B}" destId="{CF19BEA2-2B0E-4C29-B81D-63DD44984EFD}" srcOrd="1" destOrd="0" presId="urn:microsoft.com/office/officeart/2005/8/layout/hierarchy1"/>
    <dgm:cxn modelId="{50F2B910-341F-4A81-82BC-FA569BD7148B}" type="presParOf" srcId="{C0337305-35DD-4FC4-B04F-102C42C5DD58}" destId="{B7748C33-C63D-4853-A0B2-17FCB333A17C}" srcOrd="1" destOrd="0" presId="urn:microsoft.com/office/officeart/2005/8/layout/hierarchy1"/>
    <dgm:cxn modelId="{4D65383C-CEE0-404E-A5E2-FADB5D422B1D}" type="presParOf" srcId="{B7748C33-C63D-4853-A0B2-17FCB333A17C}" destId="{F8D695EA-03B4-4F3D-B89F-1926501986F8}" srcOrd="0" destOrd="0" presId="urn:microsoft.com/office/officeart/2005/8/layout/hierarchy1"/>
    <dgm:cxn modelId="{A1A6FF6C-84D2-448A-A558-9DE76891BCD9}" type="presParOf" srcId="{B7748C33-C63D-4853-A0B2-17FCB333A17C}" destId="{9D2D7A7E-2958-43C0-8B4F-4C3DCF78F9C5}" srcOrd="1" destOrd="0" presId="urn:microsoft.com/office/officeart/2005/8/layout/hierarchy1"/>
    <dgm:cxn modelId="{3B2E693D-6B96-4C1D-B5EC-297D8D01F54D}" type="presParOf" srcId="{9D2D7A7E-2958-43C0-8B4F-4C3DCF78F9C5}" destId="{3EDAEF17-8F23-485A-AE8D-BD598992D762}" srcOrd="0" destOrd="0" presId="urn:microsoft.com/office/officeart/2005/8/layout/hierarchy1"/>
    <dgm:cxn modelId="{9D5F2B35-7025-4F88-BEE2-1ABEE09CAD24}" type="presParOf" srcId="{3EDAEF17-8F23-485A-AE8D-BD598992D762}" destId="{5D1C0CF9-659B-4099-9171-D6C96CB6C21A}" srcOrd="0" destOrd="0" presId="urn:microsoft.com/office/officeart/2005/8/layout/hierarchy1"/>
    <dgm:cxn modelId="{7112210E-1555-4354-BB29-BEEC942727E8}" type="presParOf" srcId="{3EDAEF17-8F23-485A-AE8D-BD598992D762}" destId="{C6D715AE-148F-4E34-98A6-A02A0F445913}" srcOrd="1" destOrd="0" presId="urn:microsoft.com/office/officeart/2005/8/layout/hierarchy1"/>
    <dgm:cxn modelId="{113A0B6E-ED27-467B-B3F8-61E574059460}" type="presParOf" srcId="{9D2D7A7E-2958-43C0-8B4F-4C3DCF78F9C5}" destId="{477458C7-E38F-4048-A34D-73871721480B}" srcOrd="1" destOrd="0" presId="urn:microsoft.com/office/officeart/2005/8/layout/hierarchy1"/>
    <dgm:cxn modelId="{1E3FFF26-8001-4736-A7FC-2C0EB1DEFF5E}" type="presParOf" srcId="{B7748C33-C63D-4853-A0B2-17FCB333A17C}" destId="{0299D18A-592E-474A-B9ED-AB8876A71921}" srcOrd="2" destOrd="0" presId="urn:microsoft.com/office/officeart/2005/8/layout/hierarchy1"/>
    <dgm:cxn modelId="{055F8B1B-083A-41D2-9684-EE70555A9CA4}" type="presParOf" srcId="{B7748C33-C63D-4853-A0B2-17FCB333A17C}" destId="{5EEC413A-4F57-4206-990E-51738E7804C1}" srcOrd="3" destOrd="0" presId="urn:microsoft.com/office/officeart/2005/8/layout/hierarchy1"/>
    <dgm:cxn modelId="{7DB87302-0134-457B-AF57-C0002A3E7216}" type="presParOf" srcId="{5EEC413A-4F57-4206-990E-51738E7804C1}" destId="{B0999D95-66AD-4005-B3B5-EFD0CD9AF866}" srcOrd="0" destOrd="0" presId="urn:microsoft.com/office/officeart/2005/8/layout/hierarchy1"/>
    <dgm:cxn modelId="{345F3996-9F1F-4D90-8713-52976755783D}" type="presParOf" srcId="{B0999D95-66AD-4005-B3B5-EFD0CD9AF866}" destId="{C24EA280-9AEE-4B3A-A9F6-78671498FEF1}" srcOrd="0" destOrd="0" presId="urn:microsoft.com/office/officeart/2005/8/layout/hierarchy1"/>
    <dgm:cxn modelId="{8BD98106-E14A-4A77-90C7-AD7676167372}" type="presParOf" srcId="{B0999D95-66AD-4005-B3B5-EFD0CD9AF866}" destId="{6DFF1AAC-0E1E-4D61-98DC-B18CBCD0599B}" srcOrd="1" destOrd="0" presId="urn:microsoft.com/office/officeart/2005/8/layout/hierarchy1"/>
    <dgm:cxn modelId="{BABFE366-2A3F-46A8-B0B2-F8427EF0BAF1}" type="presParOf" srcId="{5EEC413A-4F57-4206-990E-51738E7804C1}" destId="{82EEEB64-5E1E-439E-9351-0CD5BCA16A55}" srcOrd="1" destOrd="0" presId="urn:microsoft.com/office/officeart/2005/8/layout/hierarchy1"/>
    <dgm:cxn modelId="{D23CE15F-7F3C-43A4-8D59-7E36EE68315A}" type="presParOf" srcId="{B7748C33-C63D-4853-A0B2-17FCB333A17C}" destId="{370BCD46-AC91-41EB-BD95-13105E4E34E5}" srcOrd="4" destOrd="0" presId="urn:microsoft.com/office/officeart/2005/8/layout/hierarchy1"/>
    <dgm:cxn modelId="{9E6DDF3C-5644-4FE7-9220-29AEFAE02DB0}" type="presParOf" srcId="{B7748C33-C63D-4853-A0B2-17FCB333A17C}" destId="{E7AC351C-1488-40E2-986E-D300F3AF656F}" srcOrd="5" destOrd="0" presId="urn:microsoft.com/office/officeart/2005/8/layout/hierarchy1"/>
    <dgm:cxn modelId="{724B227A-D164-437B-A7B8-FD2C3288087A}" type="presParOf" srcId="{E7AC351C-1488-40E2-986E-D300F3AF656F}" destId="{FF21C7B4-2BD1-4764-93B5-F9D571110DC6}" srcOrd="0" destOrd="0" presId="urn:microsoft.com/office/officeart/2005/8/layout/hierarchy1"/>
    <dgm:cxn modelId="{4F91A5DD-A814-4F0A-82D3-52A0ED97A622}" type="presParOf" srcId="{FF21C7B4-2BD1-4764-93B5-F9D571110DC6}" destId="{E1A22059-4E73-4152-9E69-C4B267F07E35}" srcOrd="0" destOrd="0" presId="urn:microsoft.com/office/officeart/2005/8/layout/hierarchy1"/>
    <dgm:cxn modelId="{9BEF2592-31EC-4FE4-BFE5-CB8C9614A88A}" type="presParOf" srcId="{FF21C7B4-2BD1-4764-93B5-F9D571110DC6}" destId="{DAE68084-F580-4C10-8271-5D70D1614CB5}" srcOrd="1" destOrd="0" presId="urn:microsoft.com/office/officeart/2005/8/layout/hierarchy1"/>
    <dgm:cxn modelId="{8A7977F7-2D67-48AA-8628-5E36AD2421F3}" type="presParOf" srcId="{E7AC351C-1488-40E2-986E-D300F3AF656F}" destId="{8E1F1756-64EC-4F4F-A559-C56583F16C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070758-ABE0-4220-8CBC-9489C505EBBF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D36CF16-1130-4C1C-AE65-A107849B15F0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Organizzazione dei produttori (OP)</a:t>
          </a:r>
          <a:endParaRPr lang="it-IT" sz="1600" dirty="0">
            <a:solidFill>
              <a:schemeClr val="tx1"/>
            </a:solidFill>
          </a:endParaRPr>
        </a:p>
      </dgm:t>
    </dgm:pt>
    <dgm:pt modelId="{39F7E253-86B2-4176-BD3B-9B0EA86FEB05}" type="parTrans" cxnId="{3A2A973E-70FE-430B-9E64-D9389210F982}">
      <dgm:prSet/>
      <dgm:spPr/>
      <dgm:t>
        <a:bodyPr/>
        <a:lstStyle/>
        <a:p>
          <a:endParaRPr lang="it-IT" sz="1200"/>
        </a:p>
      </dgm:t>
    </dgm:pt>
    <dgm:pt modelId="{773A799F-4666-4110-9150-9F2EDDBABD5A}" type="sibTrans" cxnId="{3A2A973E-70FE-430B-9E64-D9389210F982}">
      <dgm:prSet/>
      <dgm:spPr/>
      <dgm:t>
        <a:bodyPr/>
        <a:lstStyle/>
        <a:p>
          <a:endParaRPr lang="it-IT" sz="1200"/>
        </a:p>
      </dgm:t>
    </dgm:pt>
    <dgm:pt modelId="{0F948656-7D83-4244-A191-64C6A675E678}">
      <dgm:prSet phldrT="[Testo]" custT="1"/>
      <dgm:spPr/>
      <dgm:t>
        <a:bodyPr/>
        <a:lstStyle/>
        <a:p>
          <a:r>
            <a:rPr lang="it-IT" sz="1200" dirty="0" smtClean="0"/>
            <a:t>Per la gestione del settore viene confermato il ruolo determinante delle OP</a:t>
          </a:r>
          <a:endParaRPr lang="it-IT" sz="1200" dirty="0"/>
        </a:p>
      </dgm:t>
    </dgm:pt>
    <dgm:pt modelId="{52D71756-68E3-4809-AAE3-2F804482AD19}" type="parTrans" cxnId="{1B1FD985-1EC4-4BA9-BAC1-6CDACAD7C6FB}">
      <dgm:prSet/>
      <dgm:spPr/>
      <dgm:t>
        <a:bodyPr/>
        <a:lstStyle/>
        <a:p>
          <a:endParaRPr lang="it-IT" sz="1200"/>
        </a:p>
      </dgm:t>
    </dgm:pt>
    <dgm:pt modelId="{4FDE59F2-CF2E-4C78-8F40-51FB0154A8A1}" type="sibTrans" cxnId="{1B1FD985-1EC4-4BA9-BAC1-6CDACAD7C6FB}">
      <dgm:prSet/>
      <dgm:spPr/>
      <dgm:t>
        <a:bodyPr/>
        <a:lstStyle/>
        <a:p>
          <a:endParaRPr lang="it-IT" sz="1200"/>
        </a:p>
      </dgm:t>
    </dgm:pt>
    <dgm:pt modelId="{6AF16F76-B7DC-45B2-8AFB-8DA8DD29A21D}">
      <dgm:prSet phldrT="[Testo]" custT="1"/>
      <dgm:spPr/>
      <dgm:t>
        <a:bodyPr/>
        <a:lstStyle/>
        <a:p>
          <a:r>
            <a:rPr lang="it-IT" sz="1200" dirty="0" smtClean="0"/>
            <a:t>Il contributo UE è fissato al </a:t>
          </a:r>
          <a:r>
            <a:rPr lang="it-IT" sz="1200" dirty="0" err="1" smtClean="0"/>
            <a:t>max</a:t>
          </a:r>
          <a:r>
            <a:rPr lang="it-IT" sz="1200" dirty="0" smtClean="0"/>
            <a:t> al </a:t>
          </a:r>
          <a:r>
            <a:rPr lang="it-IT" sz="1400" b="1" dirty="0" smtClean="0">
              <a:solidFill>
                <a:schemeClr val="tx1"/>
              </a:solidFill>
            </a:rPr>
            <a:t>4,1%</a:t>
          </a:r>
          <a:r>
            <a:rPr lang="it-IT" sz="1200" dirty="0" smtClean="0"/>
            <a:t> del valore di produzione commercializzata </a:t>
          </a:r>
          <a:r>
            <a:rPr lang="it-IT" sz="1200" b="1" dirty="0" smtClean="0">
              <a:solidFill>
                <a:srgbClr val="FF0000"/>
              </a:solidFill>
            </a:rPr>
            <a:t>(VPC).  </a:t>
          </a:r>
          <a:r>
            <a:rPr lang="it-IT" sz="1200" b="0" dirty="0" smtClean="0">
              <a:solidFill>
                <a:schemeClr val="tx1"/>
              </a:solidFill>
            </a:rPr>
            <a:t>M</a:t>
          </a:r>
          <a:r>
            <a:rPr lang="it-IT" sz="1200" dirty="0" smtClean="0"/>
            <a:t>aggiore è la VPC &gt; è la spesa sostenuta da Bruxelles, per tramite di Agea e senza alcuna preliminare ripartizione dei fondi fra le Regioni. </a:t>
          </a:r>
        </a:p>
        <a:p>
          <a:r>
            <a:rPr lang="it-IT" sz="1200" dirty="0" smtClean="0"/>
            <a:t>L’aiuto è aumentato al </a:t>
          </a:r>
          <a:r>
            <a:rPr lang="it-IT" sz="1400" b="1" dirty="0" smtClean="0">
              <a:solidFill>
                <a:schemeClr val="tx1"/>
              </a:solidFill>
            </a:rPr>
            <a:t>4,6%</a:t>
          </a:r>
          <a:r>
            <a:rPr lang="it-IT" sz="1200" dirty="0" smtClean="0"/>
            <a:t> del VPC, se lo stesso viene destinato esclusivamente alle misure di gestione e prevenzione delle crisi.</a:t>
          </a:r>
          <a:endParaRPr lang="it-IT" sz="1200" dirty="0"/>
        </a:p>
      </dgm:t>
    </dgm:pt>
    <dgm:pt modelId="{E7740AED-3A7E-42F7-B0A6-46382442425F}" type="parTrans" cxnId="{B04AA4BF-FBE7-42B7-8282-33523D3A0F26}">
      <dgm:prSet/>
      <dgm:spPr/>
      <dgm:t>
        <a:bodyPr/>
        <a:lstStyle/>
        <a:p>
          <a:endParaRPr lang="it-IT" sz="1200"/>
        </a:p>
      </dgm:t>
    </dgm:pt>
    <dgm:pt modelId="{566C1ABC-AD1E-45EE-A8F0-E0C7B5DAE395}" type="sibTrans" cxnId="{B04AA4BF-FBE7-42B7-8282-33523D3A0F26}">
      <dgm:prSet/>
      <dgm:spPr/>
      <dgm:t>
        <a:bodyPr/>
        <a:lstStyle/>
        <a:p>
          <a:endParaRPr lang="it-IT" sz="1200"/>
        </a:p>
      </dgm:t>
    </dgm:pt>
    <dgm:pt modelId="{81077476-BB2A-4450-A0E2-FF08BE756E4E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Gestione delle crisi di mercato</a:t>
          </a:r>
          <a:endParaRPr lang="it-IT" sz="1600" dirty="0">
            <a:solidFill>
              <a:schemeClr val="tx1"/>
            </a:solidFill>
          </a:endParaRPr>
        </a:p>
      </dgm:t>
    </dgm:pt>
    <dgm:pt modelId="{FCF23757-4564-431D-A1F5-435E78DC30A8}" type="parTrans" cxnId="{521AB5BD-DEF5-4AE7-922A-74C7A3F76062}">
      <dgm:prSet/>
      <dgm:spPr/>
      <dgm:t>
        <a:bodyPr/>
        <a:lstStyle/>
        <a:p>
          <a:endParaRPr lang="it-IT" sz="1200"/>
        </a:p>
      </dgm:t>
    </dgm:pt>
    <dgm:pt modelId="{53C3AB12-4CF5-494B-B139-65AD33CE5131}" type="sibTrans" cxnId="{521AB5BD-DEF5-4AE7-922A-74C7A3F76062}">
      <dgm:prSet/>
      <dgm:spPr/>
      <dgm:t>
        <a:bodyPr/>
        <a:lstStyle/>
        <a:p>
          <a:endParaRPr lang="it-IT" sz="1200"/>
        </a:p>
      </dgm:t>
    </dgm:pt>
    <dgm:pt modelId="{17E811A6-2685-4D40-BA44-8E1363A2289F}">
      <dgm:prSet phldrT="[Testo]" custT="1"/>
      <dgm:spPr/>
      <dgm:t>
        <a:bodyPr/>
        <a:lstStyle/>
        <a:p>
          <a:r>
            <a:rPr lang="it-IT" sz="1200" dirty="0" smtClean="0"/>
            <a:t>Sarà organizzata tramite le OP                     (co-finanziamento UE al 50%)</a:t>
          </a:r>
          <a:endParaRPr lang="it-IT" sz="1200" dirty="0"/>
        </a:p>
      </dgm:t>
    </dgm:pt>
    <dgm:pt modelId="{B945FCC7-08A7-4FBE-8A69-693F5C8C41B8}" type="parTrans" cxnId="{77766D97-6B4D-4D72-9277-EEB8DB68C9F9}">
      <dgm:prSet/>
      <dgm:spPr/>
      <dgm:t>
        <a:bodyPr/>
        <a:lstStyle/>
        <a:p>
          <a:endParaRPr lang="it-IT" sz="1200"/>
        </a:p>
      </dgm:t>
    </dgm:pt>
    <dgm:pt modelId="{09BB76FB-F9A8-4E71-ACFF-CFD213DC07EA}" type="sibTrans" cxnId="{77766D97-6B4D-4D72-9277-EEB8DB68C9F9}">
      <dgm:prSet/>
      <dgm:spPr/>
      <dgm:t>
        <a:bodyPr/>
        <a:lstStyle/>
        <a:p>
          <a:endParaRPr lang="it-IT" sz="1200"/>
        </a:p>
      </dgm:t>
    </dgm:pt>
    <dgm:pt modelId="{9A3E0268-990A-4EC5-8EA6-F3BEF2E28508}">
      <dgm:prSet phldrT="[Testo]" custT="1"/>
      <dgm:spPr/>
      <dgm:t>
        <a:bodyPr/>
        <a:lstStyle/>
        <a:p>
          <a:pPr algn="just"/>
          <a:endParaRPr lang="it-IT" sz="1200" dirty="0" smtClean="0"/>
        </a:p>
        <a:p>
          <a:pPr algn="just"/>
          <a:endParaRPr lang="it-IT" sz="1200" dirty="0" smtClean="0"/>
        </a:p>
        <a:p>
          <a:pPr algn="just"/>
          <a:endParaRPr lang="it-IT" sz="1200" dirty="0" smtClean="0"/>
        </a:p>
        <a:p>
          <a:pPr algn="just"/>
          <a:r>
            <a:rPr lang="it-IT" sz="1200" dirty="0" smtClean="0"/>
            <a:t>Gli strumenti a disposizione sono:</a:t>
          </a:r>
        </a:p>
        <a:p>
          <a:pPr algn="just"/>
          <a:r>
            <a:rPr lang="it-IT" sz="1600" dirty="0" smtClean="0">
              <a:solidFill>
                <a:srgbClr val="FF0000"/>
              </a:solidFill>
            </a:rPr>
            <a:t>-</a:t>
          </a:r>
          <a:r>
            <a:rPr lang="it-IT" sz="1200" dirty="0" smtClean="0"/>
            <a:t>raccolta prima della maturazione o mancata raccolta;</a:t>
          </a:r>
        </a:p>
        <a:p>
          <a:pPr algn="just"/>
          <a:r>
            <a:rPr lang="it-IT" sz="1600" dirty="0" smtClean="0">
              <a:solidFill>
                <a:srgbClr val="FF0000"/>
              </a:solidFill>
            </a:rPr>
            <a:t>-</a:t>
          </a:r>
          <a:r>
            <a:rPr lang="it-IT" sz="1200" dirty="0" smtClean="0"/>
            <a:t>promozione tempestiva e comunicazione mirata in tempo di crisi;</a:t>
          </a:r>
        </a:p>
        <a:p>
          <a:pPr algn="just"/>
          <a:r>
            <a:rPr lang="it-IT" sz="1600" dirty="0" smtClean="0">
              <a:solidFill>
                <a:srgbClr val="FF0000"/>
              </a:solidFill>
            </a:rPr>
            <a:t>-</a:t>
          </a:r>
          <a:r>
            <a:rPr lang="it-IT" sz="1200" dirty="0" smtClean="0"/>
            <a:t>formazione;</a:t>
          </a:r>
        </a:p>
        <a:p>
          <a:pPr algn="just"/>
          <a:r>
            <a:rPr lang="it-IT" sz="1600" dirty="0" smtClean="0">
              <a:solidFill>
                <a:srgbClr val="FF0000"/>
              </a:solidFill>
            </a:rPr>
            <a:t>-</a:t>
          </a:r>
          <a:r>
            <a:rPr lang="it-IT" sz="1200" dirty="0" smtClean="0"/>
            <a:t>sostegno alla costituzione di fondi mutualistici</a:t>
          </a:r>
        </a:p>
        <a:p>
          <a:pPr algn="just"/>
          <a:endParaRPr lang="it-IT" sz="1200" dirty="0" smtClean="0"/>
        </a:p>
        <a:p>
          <a:pPr algn="just"/>
          <a:endParaRPr lang="it-IT" sz="1200" dirty="0" smtClean="0"/>
        </a:p>
        <a:p>
          <a:pPr algn="just"/>
          <a:endParaRPr lang="it-IT" sz="1200" dirty="0"/>
        </a:p>
      </dgm:t>
    </dgm:pt>
    <dgm:pt modelId="{CAA7AE58-E307-4384-BA9A-394227EEEA12}" type="parTrans" cxnId="{9C9A793E-49F8-4647-ADC0-2F3EB34D0D62}">
      <dgm:prSet/>
      <dgm:spPr/>
      <dgm:t>
        <a:bodyPr/>
        <a:lstStyle/>
        <a:p>
          <a:endParaRPr lang="it-IT" sz="1200"/>
        </a:p>
      </dgm:t>
    </dgm:pt>
    <dgm:pt modelId="{DAD3D736-ED74-4527-A789-CF44A4286481}" type="sibTrans" cxnId="{9C9A793E-49F8-4647-ADC0-2F3EB34D0D62}">
      <dgm:prSet/>
      <dgm:spPr/>
      <dgm:t>
        <a:bodyPr/>
        <a:lstStyle/>
        <a:p>
          <a:endParaRPr lang="it-IT" sz="1200"/>
        </a:p>
      </dgm:t>
    </dgm:pt>
    <dgm:pt modelId="{E2DC85C6-3F28-4678-82D0-D38A6BB1FEC4}">
      <dgm:prSet custT="1"/>
      <dgm:spPr/>
      <dgm:t>
        <a:bodyPr/>
        <a:lstStyle/>
        <a:p>
          <a:r>
            <a:rPr lang="it-IT" sz="1200" dirty="0" smtClean="0"/>
            <a:t>È maggiore la flessibilità per rendere le OP più attraenti (il produttore potrà aderire a più OP per ciascun prodotto)</a:t>
          </a:r>
          <a:endParaRPr lang="it-IT" sz="1200" dirty="0"/>
        </a:p>
      </dgm:t>
    </dgm:pt>
    <dgm:pt modelId="{67A03C8B-E209-4E0B-8479-B881DF3F52E3}" type="parTrans" cxnId="{FDE70400-EFBD-40E9-B867-091EAAECE3E7}">
      <dgm:prSet/>
      <dgm:spPr/>
      <dgm:t>
        <a:bodyPr/>
        <a:lstStyle/>
        <a:p>
          <a:endParaRPr lang="it-IT"/>
        </a:p>
      </dgm:t>
    </dgm:pt>
    <dgm:pt modelId="{51ADD5A9-9249-4576-8B35-4D45E338B3A2}" type="sibTrans" cxnId="{FDE70400-EFBD-40E9-B867-091EAAECE3E7}">
      <dgm:prSet/>
      <dgm:spPr/>
      <dgm:t>
        <a:bodyPr/>
        <a:lstStyle/>
        <a:p>
          <a:endParaRPr lang="it-IT"/>
        </a:p>
      </dgm:t>
    </dgm:pt>
    <dgm:pt modelId="{D41E078C-4E8D-4EF8-A861-38CDDBBC27CF}">
      <dgm:prSet custT="1"/>
      <dgm:spPr/>
      <dgm:t>
        <a:bodyPr/>
        <a:lstStyle/>
        <a:p>
          <a:r>
            <a:rPr lang="it-IT" sz="1200" dirty="0" smtClean="0"/>
            <a:t>Sono previsti finanziamenti supplementari in zone con bassi livelli di organizzazione</a:t>
          </a:r>
          <a:endParaRPr lang="it-IT" sz="1200" dirty="0"/>
        </a:p>
      </dgm:t>
    </dgm:pt>
    <dgm:pt modelId="{F62ABF99-59D3-497D-B4AC-94E45778D10A}" type="parTrans" cxnId="{CD8953E8-F159-401D-A09D-FE8FAD64BD5F}">
      <dgm:prSet/>
      <dgm:spPr/>
      <dgm:t>
        <a:bodyPr/>
        <a:lstStyle/>
        <a:p>
          <a:endParaRPr lang="it-IT"/>
        </a:p>
      </dgm:t>
    </dgm:pt>
    <dgm:pt modelId="{17F765CA-C41D-4364-9897-B1FF28FE7915}" type="sibTrans" cxnId="{CD8953E8-F159-401D-A09D-FE8FAD64BD5F}">
      <dgm:prSet/>
      <dgm:spPr/>
      <dgm:t>
        <a:bodyPr/>
        <a:lstStyle/>
        <a:p>
          <a:endParaRPr lang="it-IT"/>
        </a:p>
      </dgm:t>
    </dgm:pt>
    <dgm:pt modelId="{5F3B146F-2FEE-49E8-927B-289F329549F8}">
      <dgm:prSet custT="1"/>
      <dgm:spPr/>
      <dgm:t>
        <a:bodyPr/>
        <a:lstStyle/>
        <a:p>
          <a:r>
            <a:rPr lang="it-IT" sz="1200" dirty="0" smtClean="0"/>
            <a:t>Si promuovono fusioni tra OP e associazioni di OP (AOP)</a:t>
          </a:r>
          <a:endParaRPr lang="it-IT" sz="1200" dirty="0"/>
        </a:p>
      </dgm:t>
    </dgm:pt>
    <dgm:pt modelId="{A3CE2B2D-626C-4D90-8BB7-E58F8DF71BC3}" type="parTrans" cxnId="{8C297FA1-155A-463D-8570-09EB0A5CD270}">
      <dgm:prSet/>
      <dgm:spPr/>
      <dgm:t>
        <a:bodyPr/>
        <a:lstStyle/>
        <a:p>
          <a:endParaRPr lang="it-IT"/>
        </a:p>
      </dgm:t>
    </dgm:pt>
    <dgm:pt modelId="{6B1CBAB0-E538-4D49-8B30-EAFEE96A9BA2}" type="sibTrans" cxnId="{8C297FA1-155A-463D-8570-09EB0A5CD270}">
      <dgm:prSet/>
      <dgm:spPr/>
      <dgm:t>
        <a:bodyPr/>
        <a:lstStyle/>
        <a:p>
          <a:endParaRPr lang="it-IT"/>
        </a:p>
      </dgm:t>
    </dgm:pt>
    <dgm:pt modelId="{FFFDC4C1-6516-4DB0-8D54-FC981BDFA9B1}">
      <dgm:prSet custT="1"/>
      <dgm:spPr/>
      <dgm:t>
        <a:bodyPr/>
        <a:lstStyle/>
        <a:p>
          <a:pPr algn="just"/>
          <a:endParaRPr lang="it-IT" sz="1200" dirty="0" smtClean="0"/>
        </a:p>
        <a:p>
          <a:pPr algn="just"/>
          <a:r>
            <a:rPr lang="it-IT" sz="1200" dirty="0" smtClean="0"/>
            <a:t>Il MIPAAF svolge soltanto una funzione di definizione </a:t>
          </a:r>
          <a:r>
            <a:rPr lang="it-IT" sz="1200" b="1" dirty="0" smtClean="0"/>
            <a:t>della strategia nazionale </a:t>
          </a:r>
          <a:r>
            <a:rPr lang="it-IT" sz="1200" dirty="0" smtClean="0"/>
            <a:t>sulla quale si basano i PO </a:t>
          </a:r>
        </a:p>
        <a:p>
          <a:pPr algn="just"/>
          <a:r>
            <a:rPr lang="it-IT" sz="1200" dirty="0" smtClean="0"/>
            <a:t>Ciascuna OP riconosciuta dal MIPAAF elabora un PO pluriennale (con durata fra 3 e 5 anni), che può essere aggiornato entro il </a:t>
          </a:r>
          <a:r>
            <a:rPr lang="it-IT" sz="1200" b="1" dirty="0" smtClean="0"/>
            <a:t>30/09 </a:t>
          </a:r>
          <a:r>
            <a:rPr lang="it-IT" sz="1200" dirty="0" smtClean="0"/>
            <a:t>di ciascun anno; ne discende che i PO dell'ortofrutta sono già stati elaborati.</a:t>
          </a:r>
        </a:p>
        <a:p>
          <a:pPr algn="just"/>
          <a:endParaRPr lang="it-IT" sz="1200" dirty="0"/>
        </a:p>
      </dgm:t>
    </dgm:pt>
    <dgm:pt modelId="{F7D42D64-7C24-4DB0-B312-94267BD83276}" type="parTrans" cxnId="{854C71EB-62F4-4073-B266-D6001CA6A41D}">
      <dgm:prSet/>
      <dgm:spPr/>
      <dgm:t>
        <a:bodyPr/>
        <a:lstStyle/>
        <a:p>
          <a:endParaRPr lang="it-IT"/>
        </a:p>
      </dgm:t>
    </dgm:pt>
    <dgm:pt modelId="{380543EA-4941-47D2-961A-3BDB7BB2A4CF}" type="sibTrans" cxnId="{854C71EB-62F4-4073-B266-D6001CA6A41D}">
      <dgm:prSet/>
      <dgm:spPr/>
      <dgm:t>
        <a:bodyPr/>
        <a:lstStyle/>
        <a:p>
          <a:endParaRPr lang="it-IT"/>
        </a:p>
      </dgm:t>
    </dgm:pt>
    <dgm:pt modelId="{5C6F1469-1FA3-49D8-9731-8A2B551E7154}" type="pres">
      <dgm:prSet presAssocID="{97070758-ABE0-4220-8CBC-9489C505EB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DEA9E92-540D-4567-8981-309AF3AD7701}" type="pres">
      <dgm:prSet presAssocID="{7D36CF16-1130-4C1C-AE65-A107849B15F0}" presName="root" presStyleCnt="0"/>
      <dgm:spPr/>
    </dgm:pt>
    <dgm:pt modelId="{AC36C03D-E187-4D00-A394-8F701923E188}" type="pres">
      <dgm:prSet presAssocID="{7D36CF16-1130-4C1C-AE65-A107849B15F0}" presName="rootComposite" presStyleCnt="0"/>
      <dgm:spPr/>
    </dgm:pt>
    <dgm:pt modelId="{BCE37005-46E2-4022-B548-FD939F699C75}" type="pres">
      <dgm:prSet presAssocID="{7D36CF16-1130-4C1C-AE65-A107849B15F0}" presName="rootText" presStyleLbl="node1" presStyleIdx="0" presStyleCnt="2" custScaleX="445926" custLinFactNeighborX="-136" custLinFactNeighborY="-65152"/>
      <dgm:spPr/>
      <dgm:t>
        <a:bodyPr/>
        <a:lstStyle/>
        <a:p>
          <a:endParaRPr lang="it-IT"/>
        </a:p>
      </dgm:t>
    </dgm:pt>
    <dgm:pt modelId="{6B547209-21C9-437E-A08A-531E9BC9BBBA}" type="pres">
      <dgm:prSet presAssocID="{7D36CF16-1130-4C1C-AE65-A107849B15F0}" presName="rootConnector" presStyleLbl="node1" presStyleIdx="0" presStyleCnt="2"/>
      <dgm:spPr/>
      <dgm:t>
        <a:bodyPr/>
        <a:lstStyle/>
        <a:p>
          <a:endParaRPr lang="it-IT"/>
        </a:p>
      </dgm:t>
    </dgm:pt>
    <dgm:pt modelId="{A33B9BFF-20F2-405C-A403-80C6E93A39E9}" type="pres">
      <dgm:prSet presAssocID="{7D36CF16-1130-4C1C-AE65-A107849B15F0}" presName="childShape" presStyleCnt="0"/>
      <dgm:spPr/>
    </dgm:pt>
    <dgm:pt modelId="{5160DFD6-EEC5-41AC-8F87-547275A7AEE4}" type="pres">
      <dgm:prSet presAssocID="{52D71756-68E3-4809-AAE3-2F804482AD19}" presName="Name13" presStyleLbl="parChTrans1D2" presStyleIdx="0" presStyleCnt="8"/>
      <dgm:spPr/>
      <dgm:t>
        <a:bodyPr/>
        <a:lstStyle/>
        <a:p>
          <a:endParaRPr lang="it-IT"/>
        </a:p>
      </dgm:t>
    </dgm:pt>
    <dgm:pt modelId="{3AE9769C-4402-4954-95C7-EF64D9BD28CA}" type="pres">
      <dgm:prSet presAssocID="{0F948656-7D83-4244-A191-64C6A675E678}" presName="childText" presStyleLbl="bgAcc1" presStyleIdx="0" presStyleCnt="8" custScaleX="776604" custScaleY="100606" custLinFactNeighborX="-28830" custLinFactNeighborY="-671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DF1F36-674D-42A7-9853-1FF633B05DD0}" type="pres">
      <dgm:prSet presAssocID="{E7740AED-3A7E-42F7-B0A6-46382442425F}" presName="Name13" presStyleLbl="parChTrans1D2" presStyleIdx="1" presStyleCnt="8"/>
      <dgm:spPr/>
      <dgm:t>
        <a:bodyPr/>
        <a:lstStyle/>
        <a:p>
          <a:endParaRPr lang="it-IT"/>
        </a:p>
      </dgm:t>
    </dgm:pt>
    <dgm:pt modelId="{EDCF0C85-6F6E-445F-BAFC-B707675C5069}" type="pres">
      <dgm:prSet presAssocID="{6AF16F76-B7DC-45B2-8AFB-8DA8DD29A21D}" presName="childText" presStyleLbl="bgAcc1" presStyleIdx="1" presStyleCnt="8" custScaleX="806986" custScaleY="302061" custLinFactNeighborX="-26330" custLinFactNeighborY="-475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D0133B-6C2D-40E2-9403-35A1FFB8651E}" type="pres">
      <dgm:prSet presAssocID="{67A03C8B-E209-4E0B-8479-B881DF3F52E3}" presName="Name13" presStyleLbl="parChTrans1D2" presStyleIdx="2" presStyleCnt="8"/>
      <dgm:spPr/>
      <dgm:t>
        <a:bodyPr/>
        <a:lstStyle/>
        <a:p>
          <a:endParaRPr lang="it-IT"/>
        </a:p>
      </dgm:t>
    </dgm:pt>
    <dgm:pt modelId="{468BFF2A-CAD5-4A16-89AF-6D3A451EAEB7}" type="pres">
      <dgm:prSet presAssocID="{E2DC85C6-3F28-4678-82D0-D38A6BB1FEC4}" presName="childText" presStyleLbl="bgAcc1" presStyleIdx="2" presStyleCnt="8" custScaleX="793710" custScaleY="107186" custLinFactNeighborX="-26330" custLinFactNeighborY="-427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F74F36-B127-4E84-9501-7B4AB7CB2E8A}" type="pres">
      <dgm:prSet presAssocID="{F62ABF99-59D3-497D-B4AC-94E45778D10A}" presName="Name13" presStyleLbl="parChTrans1D2" presStyleIdx="3" presStyleCnt="8"/>
      <dgm:spPr/>
      <dgm:t>
        <a:bodyPr/>
        <a:lstStyle/>
        <a:p>
          <a:endParaRPr lang="it-IT"/>
        </a:p>
      </dgm:t>
    </dgm:pt>
    <dgm:pt modelId="{418F87C3-7908-42EB-9AD7-4EBE2C25C670}" type="pres">
      <dgm:prSet presAssocID="{D41E078C-4E8D-4EF8-A861-38CDDBBC27CF}" presName="childText" presStyleLbl="bgAcc1" presStyleIdx="3" presStyleCnt="8" custScaleX="782588" custScaleY="119659" custLinFactNeighborX="-28830" custLinFactNeighborY="-326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601451-6540-4413-B893-DCCCDFFB9169}" type="pres">
      <dgm:prSet presAssocID="{A3CE2B2D-626C-4D90-8BB7-E58F8DF71BC3}" presName="Name13" presStyleLbl="parChTrans1D2" presStyleIdx="4" presStyleCnt="8"/>
      <dgm:spPr/>
      <dgm:t>
        <a:bodyPr/>
        <a:lstStyle/>
        <a:p>
          <a:endParaRPr lang="it-IT"/>
        </a:p>
      </dgm:t>
    </dgm:pt>
    <dgm:pt modelId="{990705C9-798E-4C79-BAC3-C1A77EE3B872}" type="pres">
      <dgm:prSet presAssocID="{5F3B146F-2FEE-49E8-927B-289F329549F8}" presName="childText" presStyleLbl="bgAcc1" presStyleIdx="4" presStyleCnt="8" custScaleX="789325" custScaleY="91767" custLinFactY="137929" custLinFactNeighborX="-30613" custLinFactNeighborY="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E6A35C-C001-4CFC-9387-413741F1A957}" type="pres">
      <dgm:prSet presAssocID="{F7D42D64-7C24-4DB0-B312-94267BD83276}" presName="Name13" presStyleLbl="parChTrans1D2" presStyleIdx="5" presStyleCnt="8"/>
      <dgm:spPr/>
      <dgm:t>
        <a:bodyPr/>
        <a:lstStyle/>
        <a:p>
          <a:endParaRPr lang="it-IT"/>
        </a:p>
      </dgm:t>
    </dgm:pt>
    <dgm:pt modelId="{432A7885-FAA1-4982-8366-16D1A7751E8F}" type="pres">
      <dgm:prSet presAssocID="{FFFDC4C1-6516-4DB0-8D54-FC981BDFA9B1}" presName="childText" presStyleLbl="bgAcc1" presStyleIdx="5" presStyleCnt="8" custScaleX="797934" custScaleY="288329" custLinFactY="-42308" custLinFactNeighborX="-4068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6BC2D8-5B3D-448C-B627-E53E984720FA}" type="pres">
      <dgm:prSet presAssocID="{81077476-BB2A-4450-A0E2-FF08BE756E4E}" presName="root" presStyleCnt="0"/>
      <dgm:spPr/>
    </dgm:pt>
    <dgm:pt modelId="{9AE5AF00-1E57-44C2-AD90-0024FA702EA1}" type="pres">
      <dgm:prSet presAssocID="{81077476-BB2A-4450-A0E2-FF08BE756E4E}" presName="rootComposite" presStyleCnt="0"/>
      <dgm:spPr/>
    </dgm:pt>
    <dgm:pt modelId="{6F758994-8B96-4F42-B2D1-71A0092B28B1}" type="pres">
      <dgm:prSet presAssocID="{81077476-BB2A-4450-A0E2-FF08BE756E4E}" presName="rootText" presStyleLbl="node1" presStyleIdx="1" presStyleCnt="2" custScaleX="421059" custScaleY="128138" custLinFactNeighborX="136" custLinFactNeighborY="-65152"/>
      <dgm:spPr/>
      <dgm:t>
        <a:bodyPr/>
        <a:lstStyle/>
        <a:p>
          <a:endParaRPr lang="it-IT"/>
        </a:p>
      </dgm:t>
    </dgm:pt>
    <dgm:pt modelId="{34721362-0607-4A3D-8829-8826404FC590}" type="pres">
      <dgm:prSet presAssocID="{81077476-BB2A-4450-A0E2-FF08BE756E4E}" presName="rootConnector" presStyleLbl="node1" presStyleIdx="1" presStyleCnt="2"/>
      <dgm:spPr/>
      <dgm:t>
        <a:bodyPr/>
        <a:lstStyle/>
        <a:p>
          <a:endParaRPr lang="it-IT"/>
        </a:p>
      </dgm:t>
    </dgm:pt>
    <dgm:pt modelId="{D8E000C2-100F-4E44-8EE5-884AB9F04F22}" type="pres">
      <dgm:prSet presAssocID="{81077476-BB2A-4450-A0E2-FF08BE756E4E}" presName="childShape" presStyleCnt="0"/>
      <dgm:spPr/>
    </dgm:pt>
    <dgm:pt modelId="{C03CA81B-0613-4A9A-B992-B7A4B28E0C52}" type="pres">
      <dgm:prSet presAssocID="{B945FCC7-08A7-4FBE-8A69-693F5C8C41B8}" presName="Name13" presStyleLbl="parChTrans1D2" presStyleIdx="6" presStyleCnt="8"/>
      <dgm:spPr/>
      <dgm:t>
        <a:bodyPr/>
        <a:lstStyle/>
        <a:p>
          <a:endParaRPr lang="it-IT"/>
        </a:p>
      </dgm:t>
    </dgm:pt>
    <dgm:pt modelId="{EA7FECF9-0CDE-4B49-AF5F-E1BDBF4A4A3F}" type="pres">
      <dgm:prSet presAssocID="{17E811A6-2685-4D40-BA44-8E1363A2289F}" presName="childText" presStyleLbl="bgAcc1" presStyleIdx="6" presStyleCnt="8" custScaleX="421059" custScaleY="128138" custLinFactNeighborX="96787" custLinFactNeighborY="233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1AE2FD-14E5-4A25-A4A0-9FB93ABDC07B}" type="pres">
      <dgm:prSet presAssocID="{CAA7AE58-E307-4384-BA9A-394227EEEA12}" presName="Name13" presStyleLbl="parChTrans1D2" presStyleIdx="7" presStyleCnt="8"/>
      <dgm:spPr/>
      <dgm:t>
        <a:bodyPr/>
        <a:lstStyle/>
        <a:p>
          <a:endParaRPr lang="it-IT"/>
        </a:p>
      </dgm:t>
    </dgm:pt>
    <dgm:pt modelId="{B6D19790-F111-43CC-9E32-F5BA03DBBBCE}" type="pres">
      <dgm:prSet presAssocID="{9A3E0268-990A-4EC5-8EA6-F3BEF2E28508}" presName="childText" presStyleLbl="bgAcc1" presStyleIdx="7" presStyleCnt="8" custScaleX="421059" custScaleY="537678" custLinFactNeighborX="96787" custLinFactNeighborY="233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1FD985-1EC4-4BA9-BAC1-6CDACAD7C6FB}" srcId="{7D36CF16-1130-4C1C-AE65-A107849B15F0}" destId="{0F948656-7D83-4244-A191-64C6A675E678}" srcOrd="0" destOrd="0" parTransId="{52D71756-68E3-4809-AAE3-2F804482AD19}" sibTransId="{4FDE59F2-CF2E-4C78-8F40-51FB0154A8A1}"/>
    <dgm:cxn modelId="{3B6F872A-2DA5-47D3-91A6-D5399EDE703B}" type="presOf" srcId="{5F3B146F-2FEE-49E8-927B-289F329549F8}" destId="{990705C9-798E-4C79-BAC3-C1A77EE3B872}" srcOrd="0" destOrd="0" presId="urn:microsoft.com/office/officeart/2005/8/layout/hierarchy3"/>
    <dgm:cxn modelId="{F36B483D-9E38-4DE0-A990-24B7158E1393}" type="presOf" srcId="{E7740AED-3A7E-42F7-B0A6-46382442425F}" destId="{F7DF1F36-674D-42A7-9853-1FF633B05DD0}" srcOrd="0" destOrd="0" presId="urn:microsoft.com/office/officeart/2005/8/layout/hierarchy3"/>
    <dgm:cxn modelId="{909F8F46-10BB-4C93-8C05-E80F293A6BE7}" type="presOf" srcId="{67A03C8B-E209-4E0B-8479-B881DF3F52E3}" destId="{65D0133B-6C2D-40E2-9403-35A1FFB8651E}" srcOrd="0" destOrd="0" presId="urn:microsoft.com/office/officeart/2005/8/layout/hierarchy3"/>
    <dgm:cxn modelId="{74F8907B-8E1F-4BFB-A961-4793D025A256}" type="presOf" srcId="{7D36CF16-1130-4C1C-AE65-A107849B15F0}" destId="{6B547209-21C9-437E-A08A-531E9BC9BBBA}" srcOrd="1" destOrd="0" presId="urn:microsoft.com/office/officeart/2005/8/layout/hierarchy3"/>
    <dgm:cxn modelId="{77766D97-6B4D-4D72-9277-EEB8DB68C9F9}" srcId="{81077476-BB2A-4450-A0E2-FF08BE756E4E}" destId="{17E811A6-2685-4D40-BA44-8E1363A2289F}" srcOrd="0" destOrd="0" parTransId="{B945FCC7-08A7-4FBE-8A69-693F5C8C41B8}" sibTransId="{09BB76FB-F9A8-4E71-ACFF-CFD213DC07EA}"/>
    <dgm:cxn modelId="{F588727D-1CFA-42C9-A0EF-2481196323CE}" type="presOf" srcId="{D41E078C-4E8D-4EF8-A861-38CDDBBC27CF}" destId="{418F87C3-7908-42EB-9AD7-4EBE2C25C670}" srcOrd="0" destOrd="0" presId="urn:microsoft.com/office/officeart/2005/8/layout/hierarchy3"/>
    <dgm:cxn modelId="{334F79C2-281D-4AAA-A07E-B3C905D15321}" type="presOf" srcId="{81077476-BB2A-4450-A0E2-FF08BE756E4E}" destId="{34721362-0607-4A3D-8829-8826404FC590}" srcOrd="1" destOrd="0" presId="urn:microsoft.com/office/officeart/2005/8/layout/hierarchy3"/>
    <dgm:cxn modelId="{1A460CF2-4AB6-4852-8C23-EC10B3E0DC95}" type="presOf" srcId="{7D36CF16-1130-4C1C-AE65-A107849B15F0}" destId="{BCE37005-46E2-4022-B548-FD939F699C75}" srcOrd="0" destOrd="0" presId="urn:microsoft.com/office/officeart/2005/8/layout/hierarchy3"/>
    <dgm:cxn modelId="{D1D055C3-CE73-4952-8C4F-D23EBE139C02}" type="presOf" srcId="{A3CE2B2D-626C-4D90-8BB7-E58F8DF71BC3}" destId="{D7601451-6540-4413-B893-DCCCDFFB9169}" srcOrd="0" destOrd="0" presId="urn:microsoft.com/office/officeart/2005/8/layout/hierarchy3"/>
    <dgm:cxn modelId="{77C3F175-A5A5-4A8E-9545-BF02E2BD02AC}" type="presOf" srcId="{B945FCC7-08A7-4FBE-8A69-693F5C8C41B8}" destId="{C03CA81B-0613-4A9A-B992-B7A4B28E0C52}" srcOrd="0" destOrd="0" presId="urn:microsoft.com/office/officeart/2005/8/layout/hierarchy3"/>
    <dgm:cxn modelId="{60A41F02-5DCA-4442-AEBF-CA57469E7634}" type="presOf" srcId="{FFFDC4C1-6516-4DB0-8D54-FC981BDFA9B1}" destId="{432A7885-FAA1-4982-8366-16D1A7751E8F}" srcOrd="0" destOrd="0" presId="urn:microsoft.com/office/officeart/2005/8/layout/hierarchy3"/>
    <dgm:cxn modelId="{3A2A973E-70FE-430B-9E64-D9389210F982}" srcId="{97070758-ABE0-4220-8CBC-9489C505EBBF}" destId="{7D36CF16-1130-4C1C-AE65-A107849B15F0}" srcOrd="0" destOrd="0" parTransId="{39F7E253-86B2-4176-BD3B-9B0EA86FEB05}" sibTransId="{773A799F-4666-4110-9150-9F2EDDBABD5A}"/>
    <dgm:cxn modelId="{AB3AFED7-5950-47D5-9435-91271EE414FF}" type="presOf" srcId="{17E811A6-2685-4D40-BA44-8E1363A2289F}" destId="{EA7FECF9-0CDE-4B49-AF5F-E1BDBF4A4A3F}" srcOrd="0" destOrd="0" presId="urn:microsoft.com/office/officeart/2005/8/layout/hierarchy3"/>
    <dgm:cxn modelId="{854C71EB-62F4-4073-B266-D6001CA6A41D}" srcId="{7D36CF16-1130-4C1C-AE65-A107849B15F0}" destId="{FFFDC4C1-6516-4DB0-8D54-FC981BDFA9B1}" srcOrd="5" destOrd="0" parTransId="{F7D42D64-7C24-4DB0-B312-94267BD83276}" sibTransId="{380543EA-4941-47D2-961A-3BDB7BB2A4CF}"/>
    <dgm:cxn modelId="{521AB5BD-DEF5-4AE7-922A-74C7A3F76062}" srcId="{97070758-ABE0-4220-8CBC-9489C505EBBF}" destId="{81077476-BB2A-4450-A0E2-FF08BE756E4E}" srcOrd="1" destOrd="0" parTransId="{FCF23757-4564-431D-A1F5-435E78DC30A8}" sibTransId="{53C3AB12-4CF5-494B-B139-65AD33CE5131}"/>
    <dgm:cxn modelId="{CD8953E8-F159-401D-A09D-FE8FAD64BD5F}" srcId="{7D36CF16-1130-4C1C-AE65-A107849B15F0}" destId="{D41E078C-4E8D-4EF8-A861-38CDDBBC27CF}" srcOrd="3" destOrd="0" parTransId="{F62ABF99-59D3-497D-B4AC-94E45778D10A}" sibTransId="{17F765CA-C41D-4364-9897-B1FF28FE7915}"/>
    <dgm:cxn modelId="{9F2581D4-7C5A-432F-998E-3B83D71CF6B4}" type="presOf" srcId="{81077476-BB2A-4450-A0E2-FF08BE756E4E}" destId="{6F758994-8B96-4F42-B2D1-71A0092B28B1}" srcOrd="0" destOrd="0" presId="urn:microsoft.com/office/officeart/2005/8/layout/hierarchy3"/>
    <dgm:cxn modelId="{4C8DA0C1-BD8D-4CC7-9F36-D39ACFB519C4}" type="presOf" srcId="{9A3E0268-990A-4EC5-8EA6-F3BEF2E28508}" destId="{B6D19790-F111-43CC-9E32-F5BA03DBBBCE}" srcOrd="0" destOrd="0" presId="urn:microsoft.com/office/officeart/2005/8/layout/hierarchy3"/>
    <dgm:cxn modelId="{FDE70400-EFBD-40E9-B867-091EAAECE3E7}" srcId="{7D36CF16-1130-4C1C-AE65-A107849B15F0}" destId="{E2DC85C6-3F28-4678-82D0-D38A6BB1FEC4}" srcOrd="2" destOrd="0" parTransId="{67A03C8B-E209-4E0B-8479-B881DF3F52E3}" sibTransId="{51ADD5A9-9249-4576-8B35-4D45E338B3A2}"/>
    <dgm:cxn modelId="{9CB23DD2-62F0-4752-A846-383368F4715D}" type="presOf" srcId="{CAA7AE58-E307-4384-BA9A-394227EEEA12}" destId="{AC1AE2FD-14E5-4A25-A4A0-9FB93ABDC07B}" srcOrd="0" destOrd="0" presId="urn:microsoft.com/office/officeart/2005/8/layout/hierarchy3"/>
    <dgm:cxn modelId="{67DCA715-DFD0-41AB-8719-C828DC345FC7}" type="presOf" srcId="{F62ABF99-59D3-497D-B4AC-94E45778D10A}" destId="{53F74F36-B127-4E84-9501-7B4AB7CB2E8A}" srcOrd="0" destOrd="0" presId="urn:microsoft.com/office/officeart/2005/8/layout/hierarchy3"/>
    <dgm:cxn modelId="{AB3506A6-7252-47BD-9661-DCE40E75C651}" type="presOf" srcId="{F7D42D64-7C24-4DB0-B312-94267BD83276}" destId="{21E6A35C-C001-4CFC-9387-413741F1A957}" srcOrd="0" destOrd="0" presId="urn:microsoft.com/office/officeart/2005/8/layout/hierarchy3"/>
    <dgm:cxn modelId="{FFA318B9-D781-44A5-9CC1-931910F30132}" type="presOf" srcId="{97070758-ABE0-4220-8CBC-9489C505EBBF}" destId="{5C6F1469-1FA3-49D8-9731-8A2B551E7154}" srcOrd="0" destOrd="0" presId="urn:microsoft.com/office/officeart/2005/8/layout/hierarchy3"/>
    <dgm:cxn modelId="{9C9A793E-49F8-4647-ADC0-2F3EB34D0D62}" srcId="{81077476-BB2A-4450-A0E2-FF08BE756E4E}" destId="{9A3E0268-990A-4EC5-8EA6-F3BEF2E28508}" srcOrd="1" destOrd="0" parTransId="{CAA7AE58-E307-4384-BA9A-394227EEEA12}" sibTransId="{DAD3D736-ED74-4527-A789-CF44A4286481}"/>
    <dgm:cxn modelId="{D91F0BBA-7B12-4ED7-ABB4-4E8BC7E5C75E}" type="presOf" srcId="{0F948656-7D83-4244-A191-64C6A675E678}" destId="{3AE9769C-4402-4954-95C7-EF64D9BD28CA}" srcOrd="0" destOrd="0" presId="urn:microsoft.com/office/officeart/2005/8/layout/hierarchy3"/>
    <dgm:cxn modelId="{8C297FA1-155A-463D-8570-09EB0A5CD270}" srcId="{7D36CF16-1130-4C1C-AE65-A107849B15F0}" destId="{5F3B146F-2FEE-49E8-927B-289F329549F8}" srcOrd="4" destOrd="0" parTransId="{A3CE2B2D-626C-4D90-8BB7-E58F8DF71BC3}" sibTransId="{6B1CBAB0-E538-4D49-8B30-EAFEE96A9BA2}"/>
    <dgm:cxn modelId="{5CA5C830-14EB-40C6-99BB-D9715AD45648}" type="presOf" srcId="{52D71756-68E3-4809-AAE3-2F804482AD19}" destId="{5160DFD6-EEC5-41AC-8F87-547275A7AEE4}" srcOrd="0" destOrd="0" presId="urn:microsoft.com/office/officeart/2005/8/layout/hierarchy3"/>
    <dgm:cxn modelId="{A04396E3-AC64-475E-8A23-574BAA83C1FA}" type="presOf" srcId="{6AF16F76-B7DC-45B2-8AFB-8DA8DD29A21D}" destId="{EDCF0C85-6F6E-445F-BAFC-B707675C5069}" srcOrd="0" destOrd="0" presId="urn:microsoft.com/office/officeart/2005/8/layout/hierarchy3"/>
    <dgm:cxn modelId="{E59F2CF7-C450-40BA-A950-B18ED6CAEC72}" type="presOf" srcId="{E2DC85C6-3F28-4678-82D0-D38A6BB1FEC4}" destId="{468BFF2A-CAD5-4A16-89AF-6D3A451EAEB7}" srcOrd="0" destOrd="0" presId="urn:microsoft.com/office/officeart/2005/8/layout/hierarchy3"/>
    <dgm:cxn modelId="{B04AA4BF-FBE7-42B7-8282-33523D3A0F26}" srcId="{7D36CF16-1130-4C1C-AE65-A107849B15F0}" destId="{6AF16F76-B7DC-45B2-8AFB-8DA8DD29A21D}" srcOrd="1" destOrd="0" parTransId="{E7740AED-3A7E-42F7-B0A6-46382442425F}" sibTransId="{566C1ABC-AD1E-45EE-A8F0-E0C7B5DAE395}"/>
    <dgm:cxn modelId="{EFA1CB1B-0D5D-4E1E-8234-B29C401BFE21}" type="presParOf" srcId="{5C6F1469-1FA3-49D8-9731-8A2B551E7154}" destId="{3DEA9E92-540D-4567-8981-309AF3AD7701}" srcOrd="0" destOrd="0" presId="urn:microsoft.com/office/officeart/2005/8/layout/hierarchy3"/>
    <dgm:cxn modelId="{3E84F2C8-CF71-44D0-B8A4-024F6CB8E251}" type="presParOf" srcId="{3DEA9E92-540D-4567-8981-309AF3AD7701}" destId="{AC36C03D-E187-4D00-A394-8F701923E188}" srcOrd="0" destOrd="0" presId="urn:microsoft.com/office/officeart/2005/8/layout/hierarchy3"/>
    <dgm:cxn modelId="{37416463-CBFC-49F1-9E88-2BB41B3E2485}" type="presParOf" srcId="{AC36C03D-E187-4D00-A394-8F701923E188}" destId="{BCE37005-46E2-4022-B548-FD939F699C75}" srcOrd="0" destOrd="0" presId="urn:microsoft.com/office/officeart/2005/8/layout/hierarchy3"/>
    <dgm:cxn modelId="{18894732-CA41-4FFC-863F-A063F46E6B12}" type="presParOf" srcId="{AC36C03D-E187-4D00-A394-8F701923E188}" destId="{6B547209-21C9-437E-A08A-531E9BC9BBBA}" srcOrd="1" destOrd="0" presId="urn:microsoft.com/office/officeart/2005/8/layout/hierarchy3"/>
    <dgm:cxn modelId="{E58553FD-D7F4-4910-BE93-6CB20B178339}" type="presParOf" srcId="{3DEA9E92-540D-4567-8981-309AF3AD7701}" destId="{A33B9BFF-20F2-405C-A403-80C6E93A39E9}" srcOrd="1" destOrd="0" presId="urn:microsoft.com/office/officeart/2005/8/layout/hierarchy3"/>
    <dgm:cxn modelId="{E745E5DB-1A27-4B0F-8D0B-CEA3ED18EBFB}" type="presParOf" srcId="{A33B9BFF-20F2-405C-A403-80C6E93A39E9}" destId="{5160DFD6-EEC5-41AC-8F87-547275A7AEE4}" srcOrd="0" destOrd="0" presId="urn:microsoft.com/office/officeart/2005/8/layout/hierarchy3"/>
    <dgm:cxn modelId="{64F5523D-CDD6-4E03-A098-70F8C8104DFC}" type="presParOf" srcId="{A33B9BFF-20F2-405C-A403-80C6E93A39E9}" destId="{3AE9769C-4402-4954-95C7-EF64D9BD28CA}" srcOrd="1" destOrd="0" presId="urn:microsoft.com/office/officeart/2005/8/layout/hierarchy3"/>
    <dgm:cxn modelId="{86FB47C9-167D-44C6-B435-B2EF4275B49B}" type="presParOf" srcId="{A33B9BFF-20F2-405C-A403-80C6E93A39E9}" destId="{F7DF1F36-674D-42A7-9853-1FF633B05DD0}" srcOrd="2" destOrd="0" presId="urn:microsoft.com/office/officeart/2005/8/layout/hierarchy3"/>
    <dgm:cxn modelId="{784D38DE-F954-4051-8AFD-C54CFEDDCCAF}" type="presParOf" srcId="{A33B9BFF-20F2-405C-A403-80C6E93A39E9}" destId="{EDCF0C85-6F6E-445F-BAFC-B707675C5069}" srcOrd="3" destOrd="0" presId="urn:microsoft.com/office/officeart/2005/8/layout/hierarchy3"/>
    <dgm:cxn modelId="{CB3DF51D-F059-4655-88F8-9D77F0E1F9C8}" type="presParOf" srcId="{A33B9BFF-20F2-405C-A403-80C6E93A39E9}" destId="{65D0133B-6C2D-40E2-9403-35A1FFB8651E}" srcOrd="4" destOrd="0" presId="urn:microsoft.com/office/officeart/2005/8/layout/hierarchy3"/>
    <dgm:cxn modelId="{5DBC81BC-F1E5-47D2-ACB4-C4030FDE83B2}" type="presParOf" srcId="{A33B9BFF-20F2-405C-A403-80C6E93A39E9}" destId="{468BFF2A-CAD5-4A16-89AF-6D3A451EAEB7}" srcOrd="5" destOrd="0" presId="urn:microsoft.com/office/officeart/2005/8/layout/hierarchy3"/>
    <dgm:cxn modelId="{5190604F-C960-41D0-A7A1-4C04AC3F0CCA}" type="presParOf" srcId="{A33B9BFF-20F2-405C-A403-80C6E93A39E9}" destId="{53F74F36-B127-4E84-9501-7B4AB7CB2E8A}" srcOrd="6" destOrd="0" presId="urn:microsoft.com/office/officeart/2005/8/layout/hierarchy3"/>
    <dgm:cxn modelId="{1930487C-4F0C-4AA4-B6E0-D8C2FDF716B7}" type="presParOf" srcId="{A33B9BFF-20F2-405C-A403-80C6E93A39E9}" destId="{418F87C3-7908-42EB-9AD7-4EBE2C25C670}" srcOrd="7" destOrd="0" presId="urn:microsoft.com/office/officeart/2005/8/layout/hierarchy3"/>
    <dgm:cxn modelId="{6AF378E4-87F1-4D65-A7E6-98C0E4332F43}" type="presParOf" srcId="{A33B9BFF-20F2-405C-A403-80C6E93A39E9}" destId="{D7601451-6540-4413-B893-DCCCDFFB9169}" srcOrd="8" destOrd="0" presId="urn:microsoft.com/office/officeart/2005/8/layout/hierarchy3"/>
    <dgm:cxn modelId="{60364A71-0F8B-4C0C-8228-1BD33654DEB7}" type="presParOf" srcId="{A33B9BFF-20F2-405C-A403-80C6E93A39E9}" destId="{990705C9-798E-4C79-BAC3-C1A77EE3B872}" srcOrd="9" destOrd="0" presId="urn:microsoft.com/office/officeart/2005/8/layout/hierarchy3"/>
    <dgm:cxn modelId="{B2BF73D4-BA22-412E-A18F-3AB4091BE64D}" type="presParOf" srcId="{A33B9BFF-20F2-405C-A403-80C6E93A39E9}" destId="{21E6A35C-C001-4CFC-9387-413741F1A957}" srcOrd="10" destOrd="0" presId="urn:microsoft.com/office/officeart/2005/8/layout/hierarchy3"/>
    <dgm:cxn modelId="{33AA8553-51EE-4176-994D-57B8924B6719}" type="presParOf" srcId="{A33B9BFF-20F2-405C-A403-80C6E93A39E9}" destId="{432A7885-FAA1-4982-8366-16D1A7751E8F}" srcOrd="11" destOrd="0" presId="urn:microsoft.com/office/officeart/2005/8/layout/hierarchy3"/>
    <dgm:cxn modelId="{CF323745-28D4-489F-A3FE-84FFC32D658B}" type="presParOf" srcId="{5C6F1469-1FA3-49D8-9731-8A2B551E7154}" destId="{866BC2D8-5B3D-448C-B627-E53E984720FA}" srcOrd="1" destOrd="0" presId="urn:microsoft.com/office/officeart/2005/8/layout/hierarchy3"/>
    <dgm:cxn modelId="{FD7A45AA-7630-43F9-9904-313C5133C9AA}" type="presParOf" srcId="{866BC2D8-5B3D-448C-B627-E53E984720FA}" destId="{9AE5AF00-1E57-44C2-AD90-0024FA702EA1}" srcOrd="0" destOrd="0" presId="urn:microsoft.com/office/officeart/2005/8/layout/hierarchy3"/>
    <dgm:cxn modelId="{5FCA7DE4-03AF-46E0-8005-E6B14057E1EF}" type="presParOf" srcId="{9AE5AF00-1E57-44C2-AD90-0024FA702EA1}" destId="{6F758994-8B96-4F42-B2D1-71A0092B28B1}" srcOrd="0" destOrd="0" presId="urn:microsoft.com/office/officeart/2005/8/layout/hierarchy3"/>
    <dgm:cxn modelId="{F7D2B002-D969-429A-9245-B311FA815731}" type="presParOf" srcId="{9AE5AF00-1E57-44C2-AD90-0024FA702EA1}" destId="{34721362-0607-4A3D-8829-8826404FC590}" srcOrd="1" destOrd="0" presId="urn:microsoft.com/office/officeart/2005/8/layout/hierarchy3"/>
    <dgm:cxn modelId="{A1EB3A4F-3205-4E01-AEB6-422222CAAEF4}" type="presParOf" srcId="{866BC2D8-5B3D-448C-B627-E53E984720FA}" destId="{D8E000C2-100F-4E44-8EE5-884AB9F04F22}" srcOrd="1" destOrd="0" presId="urn:microsoft.com/office/officeart/2005/8/layout/hierarchy3"/>
    <dgm:cxn modelId="{761A6C6B-0DBA-47F4-9995-56C5CAB576A7}" type="presParOf" srcId="{D8E000C2-100F-4E44-8EE5-884AB9F04F22}" destId="{C03CA81B-0613-4A9A-B992-B7A4B28E0C52}" srcOrd="0" destOrd="0" presId="urn:microsoft.com/office/officeart/2005/8/layout/hierarchy3"/>
    <dgm:cxn modelId="{99D20ED0-D8A6-461D-A725-E86F8FD6A9B6}" type="presParOf" srcId="{D8E000C2-100F-4E44-8EE5-884AB9F04F22}" destId="{EA7FECF9-0CDE-4B49-AF5F-E1BDBF4A4A3F}" srcOrd="1" destOrd="0" presId="urn:microsoft.com/office/officeart/2005/8/layout/hierarchy3"/>
    <dgm:cxn modelId="{795DD7EF-FA7E-4D23-A12F-76B20608CF72}" type="presParOf" srcId="{D8E000C2-100F-4E44-8EE5-884AB9F04F22}" destId="{AC1AE2FD-14E5-4A25-A4A0-9FB93ABDC07B}" srcOrd="2" destOrd="0" presId="urn:microsoft.com/office/officeart/2005/8/layout/hierarchy3"/>
    <dgm:cxn modelId="{9F2C0106-85C1-4174-BA6E-DCDDE924F4EF}" type="presParOf" srcId="{D8E000C2-100F-4E44-8EE5-884AB9F04F22}" destId="{B6D19790-F111-43CC-9E32-F5BA03DBBBC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070758-ABE0-4220-8CBC-9489C505EBBF}" type="doc">
      <dgm:prSet loTypeId="urn:microsoft.com/office/officeart/2005/8/layout/hierarchy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D36CF16-1130-4C1C-AE65-A107849B15F0}">
      <dgm:prSet phldrT="[Testo]" custT="1"/>
      <dgm:spPr/>
      <dgm:t>
        <a:bodyPr/>
        <a:lstStyle/>
        <a:p>
          <a:pPr algn="just"/>
          <a:r>
            <a:rPr lang="it-IT" sz="1400" b="1" dirty="0" smtClean="0">
              <a:solidFill>
                <a:schemeClr val="tx1"/>
              </a:solidFill>
            </a:rPr>
            <a:t>A)</a:t>
          </a:r>
          <a:r>
            <a:rPr lang="it-IT" sz="1400" dirty="0" smtClean="0">
              <a:solidFill>
                <a:schemeClr val="tx1"/>
              </a:solidFill>
            </a:rPr>
            <a:t> Sviluppo azioni di informazione per migliorare la conoscenza dei prodotti DOP e IGP </a:t>
          </a:r>
          <a:endParaRPr lang="it-IT" sz="1400" dirty="0">
            <a:solidFill>
              <a:schemeClr val="tx1"/>
            </a:solidFill>
          </a:endParaRPr>
        </a:p>
      </dgm:t>
    </dgm:pt>
    <dgm:pt modelId="{39F7E253-86B2-4176-BD3B-9B0EA86FEB05}" type="parTrans" cxnId="{3A2A973E-70FE-430B-9E64-D9389210F982}">
      <dgm:prSet/>
      <dgm:spPr/>
      <dgm:t>
        <a:bodyPr/>
        <a:lstStyle/>
        <a:p>
          <a:endParaRPr lang="it-IT" sz="1200"/>
        </a:p>
      </dgm:t>
    </dgm:pt>
    <dgm:pt modelId="{773A799F-4666-4110-9150-9F2EDDBABD5A}" type="sibTrans" cxnId="{3A2A973E-70FE-430B-9E64-D9389210F982}">
      <dgm:prSet/>
      <dgm:spPr/>
      <dgm:t>
        <a:bodyPr/>
        <a:lstStyle/>
        <a:p>
          <a:endParaRPr lang="it-IT" sz="1200"/>
        </a:p>
      </dgm:t>
    </dgm:pt>
    <dgm:pt modelId="{0F948656-7D83-4244-A191-64C6A675E678}">
      <dgm:prSet phldrT="[Testo]" custT="1"/>
      <dgm:spPr/>
      <dgm:t>
        <a:bodyPr anchor="t"/>
        <a:lstStyle/>
        <a:p>
          <a:pPr algn="just"/>
          <a:r>
            <a:rPr lang="it-IT" sz="1200" b="1" dirty="0" smtClean="0">
              <a:solidFill>
                <a:srgbClr val="FF0000"/>
              </a:solidFill>
            </a:rPr>
            <a:t>1)</a:t>
          </a:r>
          <a:r>
            <a:rPr lang="it-IT" sz="1200" dirty="0" smtClean="0"/>
            <a:t> Organizzazione e partecipazione a fiere, convegni, esposizioni, concorsi, pubblicazioni e divulgazioni di conoscenze: spese iscrizione, viaggio, pubblicazione siti web, affitto locali e stand espositivi.                                       </a:t>
          </a:r>
          <a:r>
            <a:rPr lang="it-IT" sz="1200" b="1" dirty="0" smtClean="0">
              <a:solidFill>
                <a:schemeClr val="tx2"/>
              </a:solidFill>
            </a:rPr>
            <a:t>90% contributo sulla spesa ammessa</a:t>
          </a:r>
          <a:endParaRPr lang="it-IT" sz="1200" b="1" dirty="0">
            <a:solidFill>
              <a:schemeClr val="tx2"/>
            </a:solidFill>
          </a:endParaRPr>
        </a:p>
      </dgm:t>
    </dgm:pt>
    <dgm:pt modelId="{52D71756-68E3-4809-AAE3-2F804482AD19}" type="parTrans" cxnId="{1B1FD985-1EC4-4BA9-BAC1-6CDACAD7C6FB}">
      <dgm:prSet/>
      <dgm:spPr/>
      <dgm:t>
        <a:bodyPr/>
        <a:lstStyle/>
        <a:p>
          <a:endParaRPr lang="it-IT" sz="1200"/>
        </a:p>
      </dgm:t>
    </dgm:pt>
    <dgm:pt modelId="{4FDE59F2-CF2E-4C78-8F40-51FB0154A8A1}" type="sibTrans" cxnId="{1B1FD985-1EC4-4BA9-BAC1-6CDACAD7C6FB}">
      <dgm:prSet/>
      <dgm:spPr/>
      <dgm:t>
        <a:bodyPr/>
        <a:lstStyle/>
        <a:p>
          <a:endParaRPr lang="it-IT" sz="1200"/>
        </a:p>
      </dgm:t>
    </dgm:pt>
    <dgm:pt modelId="{6AF16F76-B7DC-45B2-8AFB-8DA8DD29A21D}">
      <dgm:prSet phldrT="[Testo]" custT="1"/>
      <dgm:spPr/>
      <dgm:t>
        <a:bodyPr anchor="t"/>
        <a:lstStyle/>
        <a:p>
          <a:pPr algn="just"/>
          <a:r>
            <a:rPr lang="it-IT" sz="1200" b="1" dirty="0" smtClean="0">
              <a:solidFill>
                <a:srgbClr val="FF0000"/>
              </a:solidFill>
            </a:rPr>
            <a:t>2)</a:t>
          </a:r>
          <a:r>
            <a:rPr lang="it-IT" sz="1200" dirty="0" smtClean="0"/>
            <a:t> Attività di info, scambi interaziendali di breve durata, visite aziende agricole: spese per info, viaggi, soggiorno e vitto per i partecipanti, di prestazione servizi durante l’assenza dei partecipanti.                                                    </a:t>
          </a:r>
          <a:r>
            <a:rPr lang="it-IT" sz="1200" b="1" dirty="0" smtClean="0">
              <a:solidFill>
                <a:schemeClr val="tx2"/>
              </a:solidFill>
            </a:rPr>
            <a:t>90% contributo sulla spesa ammessa</a:t>
          </a:r>
        </a:p>
        <a:p>
          <a:pPr algn="just"/>
          <a:endParaRPr lang="it-IT" sz="1200" dirty="0"/>
        </a:p>
      </dgm:t>
    </dgm:pt>
    <dgm:pt modelId="{E7740AED-3A7E-42F7-B0A6-46382442425F}" type="parTrans" cxnId="{B04AA4BF-FBE7-42B7-8282-33523D3A0F26}">
      <dgm:prSet/>
      <dgm:spPr/>
      <dgm:t>
        <a:bodyPr/>
        <a:lstStyle/>
        <a:p>
          <a:endParaRPr lang="it-IT" sz="1200"/>
        </a:p>
      </dgm:t>
    </dgm:pt>
    <dgm:pt modelId="{566C1ABC-AD1E-45EE-A8F0-E0C7B5DAE395}" type="sibTrans" cxnId="{B04AA4BF-FBE7-42B7-8282-33523D3A0F26}">
      <dgm:prSet/>
      <dgm:spPr/>
      <dgm:t>
        <a:bodyPr/>
        <a:lstStyle/>
        <a:p>
          <a:endParaRPr lang="it-IT" sz="1200"/>
        </a:p>
      </dgm:t>
    </dgm:pt>
    <dgm:pt modelId="{81077476-BB2A-4450-A0E2-FF08BE756E4E}">
      <dgm:prSet phldrT="[Testo]" custT="1"/>
      <dgm:spPr/>
      <dgm:t>
        <a:bodyPr/>
        <a:lstStyle/>
        <a:p>
          <a:pPr algn="just"/>
          <a:r>
            <a:rPr lang="it-IT" sz="1400" b="1" dirty="0" smtClean="0">
              <a:solidFill>
                <a:schemeClr val="tx1"/>
              </a:solidFill>
            </a:rPr>
            <a:t>B)</a:t>
          </a:r>
          <a:r>
            <a:rPr lang="it-IT" sz="1400" dirty="0" smtClean="0">
              <a:solidFill>
                <a:schemeClr val="tx1"/>
              </a:solidFill>
            </a:rPr>
            <a:t> Iniziative per garantire la salvaguardia e a sostenere lo sviluppo dei prodotti DOP e IGP</a:t>
          </a:r>
          <a:endParaRPr lang="it-IT" sz="1400" dirty="0">
            <a:solidFill>
              <a:schemeClr val="tx1"/>
            </a:solidFill>
          </a:endParaRPr>
        </a:p>
      </dgm:t>
    </dgm:pt>
    <dgm:pt modelId="{FCF23757-4564-431D-A1F5-435E78DC30A8}" type="parTrans" cxnId="{521AB5BD-DEF5-4AE7-922A-74C7A3F76062}">
      <dgm:prSet/>
      <dgm:spPr/>
      <dgm:t>
        <a:bodyPr/>
        <a:lstStyle/>
        <a:p>
          <a:endParaRPr lang="it-IT" sz="1200"/>
        </a:p>
      </dgm:t>
    </dgm:pt>
    <dgm:pt modelId="{53C3AB12-4CF5-494B-B139-65AD33CE5131}" type="sibTrans" cxnId="{521AB5BD-DEF5-4AE7-922A-74C7A3F76062}">
      <dgm:prSet/>
      <dgm:spPr/>
      <dgm:t>
        <a:bodyPr/>
        <a:lstStyle/>
        <a:p>
          <a:endParaRPr lang="it-IT" sz="1200"/>
        </a:p>
      </dgm:t>
    </dgm:pt>
    <dgm:pt modelId="{17E811A6-2685-4D40-BA44-8E1363A2289F}">
      <dgm:prSet phldrT="[Testo]" custT="1"/>
      <dgm:spPr/>
      <dgm:t>
        <a:bodyPr anchor="t"/>
        <a:lstStyle/>
        <a:p>
          <a:pPr algn="just"/>
          <a:r>
            <a:rPr lang="it-IT" sz="1200" b="1" dirty="0" smtClean="0">
              <a:solidFill>
                <a:srgbClr val="FF0000"/>
              </a:solidFill>
            </a:rPr>
            <a:t>1)</a:t>
          </a:r>
          <a:r>
            <a:rPr lang="it-IT" sz="1200" dirty="0" smtClean="0"/>
            <a:t> Spese per azioni di formazione professionale, acquisire competenze: corsi formazione, seminari, ecc., ed attività dimostrative.: spese per formazione, viaggio, soggiorno e diaria partecipanti, prestazione servizi sostituzione durante l’assenza partecipanti.                                                                                         </a:t>
          </a:r>
          <a:r>
            <a:rPr lang="it-IT" sz="1200" b="1" dirty="0" smtClean="0">
              <a:solidFill>
                <a:schemeClr val="tx2"/>
              </a:solidFill>
            </a:rPr>
            <a:t>90% contributo sulla spesa ammessa. Per le attività dimostrative importo </a:t>
          </a:r>
          <a:r>
            <a:rPr lang="it-IT" sz="1200" b="1" dirty="0" err="1" smtClean="0">
              <a:solidFill>
                <a:schemeClr val="tx2"/>
              </a:solidFill>
            </a:rPr>
            <a:t>max</a:t>
          </a:r>
          <a:r>
            <a:rPr lang="it-IT" sz="1200" b="1" dirty="0" smtClean="0">
              <a:solidFill>
                <a:schemeClr val="tx2"/>
              </a:solidFill>
            </a:rPr>
            <a:t> 100 </a:t>
          </a:r>
          <a:r>
            <a:rPr lang="it-IT" sz="1200" b="1" dirty="0" err="1" smtClean="0">
              <a:solidFill>
                <a:schemeClr val="tx2"/>
              </a:solidFill>
            </a:rPr>
            <a:t>mla</a:t>
          </a:r>
          <a:r>
            <a:rPr lang="it-IT" sz="1200" b="1" dirty="0" smtClean="0">
              <a:solidFill>
                <a:schemeClr val="tx2"/>
              </a:solidFill>
            </a:rPr>
            <a:t> € per tre esercizi fiscali</a:t>
          </a:r>
        </a:p>
        <a:p>
          <a:pPr algn="just"/>
          <a:r>
            <a:rPr lang="it-IT" sz="1200" dirty="0" smtClean="0"/>
            <a:t> </a:t>
          </a:r>
          <a:endParaRPr lang="it-IT" sz="1200" dirty="0"/>
        </a:p>
      </dgm:t>
    </dgm:pt>
    <dgm:pt modelId="{B945FCC7-08A7-4FBE-8A69-693F5C8C41B8}" type="parTrans" cxnId="{77766D97-6B4D-4D72-9277-EEB8DB68C9F9}">
      <dgm:prSet/>
      <dgm:spPr/>
      <dgm:t>
        <a:bodyPr/>
        <a:lstStyle/>
        <a:p>
          <a:endParaRPr lang="it-IT" sz="1200"/>
        </a:p>
      </dgm:t>
    </dgm:pt>
    <dgm:pt modelId="{09BB76FB-F9A8-4E71-ACFF-CFD213DC07EA}" type="sibTrans" cxnId="{77766D97-6B4D-4D72-9277-EEB8DB68C9F9}">
      <dgm:prSet/>
      <dgm:spPr/>
      <dgm:t>
        <a:bodyPr/>
        <a:lstStyle/>
        <a:p>
          <a:endParaRPr lang="it-IT" sz="1200"/>
        </a:p>
      </dgm:t>
    </dgm:pt>
    <dgm:pt modelId="{E2DC85C6-3F28-4678-82D0-D38A6BB1FEC4}">
      <dgm:prSet custT="1"/>
      <dgm:spPr/>
      <dgm:t>
        <a:bodyPr anchor="t"/>
        <a:lstStyle/>
        <a:p>
          <a:r>
            <a:rPr lang="it-IT" sz="1200" b="1" dirty="0" smtClean="0">
              <a:solidFill>
                <a:srgbClr val="FF0000"/>
              </a:solidFill>
            </a:rPr>
            <a:t>3) </a:t>
          </a:r>
          <a:r>
            <a:rPr lang="it-IT" sz="1200" dirty="0" smtClean="0"/>
            <a:t>Organizzazione e partecipazione a fiere, mostre, ecc.: costi per locazione, installazione e gestione dello stand di una impresa ad una determinata fiera o mostra.                                                                   </a:t>
          </a:r>
          <a:r>
            <a:rPr lang="it-IT" sz="1200" b="1" dirty="0" smtClean="0">
              <a:solidFill>
                <a:schemeClr val="tx2"/>
              </a:solidFill>
            </a:rPr>
            <a:t>50% contributo sulla spesa ammessa</a:t>
          </a:r>
        </a:p>
        <a:p>
          <a:pPr algn="just"/>
          <a:endParaRPr lang="it-IT" sz="1200" dirty="0"/>
        </a:p>
      </dgm:t>
    </dgm:pt>
    <dgm:pt modelId="{67A03C8B-E209-4E0B-8479-B881DF3F52E3}" type="parTrans" cxnId="{FDE70400-EFBD-40E9-B867-091EAAECE3E7}">
      <dgm:prSet/>
      <dgm:spPr/>
      <dgm:t>
        <a:bodyPr/>
        <a:lstStyle/>
        <a:p>
          <a:endParaRPr lang="it-IT"/>
        </a:p>
      </dgm:t>
    </dgm:pt>
    <dgm:pt modelId="{51ADD5A9-9249-4576-8B35-4D45E338B3A2}" type="sibTrans" cxnId="{FDE70400-EFBD-40E9-B867-091EAAECE3E7}">
      <dgm:prSet/>
      <dgm:spPr/>
      <dgm:t>
        <a:bodyPr/>
        <a:lstStyle/>
        <a:p>
          <a:endParaRPr lang="it-IT"/>
        </a:p>
      </dgm:t>
    </dgm:pt>
    <dgm:pt modelId="{83B2E0A9-732C-4568-9E93-4904CA492B11}">
      <dgm:prSet custT="1"/>
      <dgm:spPr/>
      <dgm:t>
        <a:bodyPr anchor="t"/>
        <a:lstStyle/>
        <a:p>
          <a:pPr algn="just"/>
          <a:r>
            <a:rPr lang="it-IT" sz="1200" b="1" dirty="0" smtClean="0">
              <a:solidFill>
                <a:srgbClr val="FF0000"/>
              </a:solidFill>
            </a:rPr>
            <a:t>2) </a:t>
          </a:r>
          <a:r>
            <a:rPr lang="it-IT" sz="1200" dirty="0" smtClean="0"/>
            <a:t>Spese per studi, ricerche monitoraggio mercato: personale, strumentazione, ricerca, costi dei materiali, forniture.              </a:t>
          </a:r>
          <a:r>
            <a:rPr lang="it-IT" sz="1200" b="1" dirty="0" smtClean="0">
              <a:solidFill>
                <a:schemeClr val="tx2"/>
              </a:solidFill>
            </a:rPr>
            <a:t>90% contributo sulla spesa ammessa</a:t>
          </a:r>
        </a:p>
        <a:p>
          <a:pPr algn="just"/>
          <a:r>
            <a:rPr lang="it-IT" sz="1200" dirty="0" smtClean="0"/>
            <a:t>   </a:t>
          </a:r>
          <a:endParaRPr lang="it-IT" sz="1200" dirty="0"/>
        </a:p>
      </dgm:t>
    </dgm:pt>
    <dgm:pt modelId="{4EA2A13E-75E3-400F-A89C-C665C1A2B85F}" type="parTrans" cxnId="{152FCBB2-29AC-403C-A7BA-DA0E8D37030F}">
      <dgm:prSet/>
      <dgm:spPr/>
      <dgm:t>
        <a:bodyPr/>
        <a:lstStyle/>
        <a:p>
          <a:endParaRPr lang="it-IT"/>
        </a:p>
      </dgm:t>
    </dgm:pt>
    <dgm:pt modelId="{EFC64C64-5A40-42AC-88A8-D680CEF94870}" type="sibTrans" cxnId="{152FCBB2-29AC-403C-A7BA-DA0E8D37030F}">
      <dgm:prSet/>
      <dgm:spPr/>
      <dgm:t>
        <a:bodyPr/>
        <a:lstStyle/>
        <a:p>
          <a:endParaRPr lang="it-IT"/>
        </a:p>
      </dgm:t>
    </dgm:pt>
    <dgm:pt modelId="{65FBA38C-1F8D-49EA-8FC4-7DF48FA44890}">
      <dgm:prSet custT="1"/>
      <dgm:spPr/>
      <dgm:t>
        <a:bodyPr anchor="t"/>
        <a:lstStyle/>
        <a:p>
          <a:pPr algn="just"/>
          <a:r>
            <a:rPr lang="it-IT" sz="1200" b="1" dirty="0" smtClean="0">
              <a:solidFill>
                <a:srgbClr val="FF0000"/>
              </a:solidFill>
            </a:rPr>
            <a:t>3)</a:t>
          </a:r>
          <a:r>
            <a:rPr lang="it-IT" sz="1200" dirty="0" smtClean="0"/>
            <a:t> Spese per formazione: formatori e relativi costi, consulenza, spese relative ai partecipanti alla formazione per le ore in cui i partecipanti hanno seguito la formazione.                                     </a:t>
          </a:r>
          <a:r>
            <a:rPr lang="it-IT" sz="1200" b="1" dirty="0" smtClean="0">
              <a:solidFill>
                <a:schemeClr val="tx2"/>
              </a:solidFill>
            </a:rPr>
            <a:t>90% contributo sulla spesa ammessa</a:t>
          </a:r>
        </a:p>
        <a:p>
          <a:pPr algn="just"/>
          <a:endParaRPr lang="it-IT" sz="1200" dirty="0"/>
        </a:p>
      </dgm:t>
    </dgm:pt>
    <dgm:pt modelId="{1B4656B5-D59B-4B30-9AC1-04B9065C1E20}" type="parTrans" cxnId="{E661CC89-74D7-422C-8C43-11A8FFEB9962}">
      <dgm:prSet/>
      <dgm:spPr/>
      <dgm:t>
        <a:bodyPr/>
        <a:lstStyle/>
        <a:p>
          <a:endParaRPr lang="it-IT"/>
        </a:p>
      </dgm:t>
    </dgm:pt>
    <dgm:pt modelId="{7FA6DB30-EA07-472C-B59D-68ACDE59B5C9}" type="sibTrans" cxnId="{E661CC89-74D7-422C-8C43-11A8FFEB9962}">
      <dgm:prSet/>
      <dgm:spPr/>
      <dgm:t>
        <a:bodyPr/>
        <a:lstStyle/>
        <a:p>
          <a:endParaRPr lang="it-IT"/>
        </a:p>
      </dgm:t>
    </dgm:pt>
    <dgm:pt modelId="{866FF701-48BE-40A9-B0FC-F30DFC55324E}">
      <dgm:prSet custT="1"/>
      <dgm:spPr/>
      <dgm:t>
        <a:bodyPr anchor="t"/>
        <a:lstStyle/>
        <a:p>
          <a:r>
            <a:rPr lang="it-IT" sz="1200" b="1" dirty="0" smtClean="0">
              <a:solidFill>
                <a:srgbClr val="FF0000"/>
              </a:solidFill>
            </a:rPr>
            <a:t>4)</a:t>
          </a:r>
          <a:r>
            <a:rPr lang="it-IT" sz="1200" dirty="0" smtClean="0"/>
            <a:t> Spese per attività di consulenza prestati da consulenti esterni.                                                                                             </a:t>
          </a:r>
        </a:p>
        <a:p>
          <a:r>
            <a:rPr lang="it-IT" sz="1200" b="1" dirty="0" smtClean="0">
              <a:solidFill>
                <a:schemeClr val="tx2"/>
              </a:solidFill>
            </a:rPr>
            <a:t>90% contributo sulla spesa ammessa</a:t>
          </a:r>
        </a:p>
        <a:p>
          <a:pPr algn="just"/>
          <a:endParaRPr lang="it-IT" sz="1200" dirty="0"/>
        </a:p>
      </dgm:t>
    </dgm:pt>
    <dgm:pt modelId="{C03F9855-30F3-4F98-89E7-0803F142AF38}" type="parTrans" cxnId="{1E2AF542-CC25-4677-9174-80C0F7131969}">
      <dgm:prSet/>
      <dgm:spPr/>
      <dgm:t>
        <a:bodyPr/>
        <a:lstStyle/>
        <a:p>
          <a:endParaRPr lang="it-IT"/>
        </a:p>
      </dgm:t>
    </dgm:pt>
    <dgm:pt modelId="{CF805AD7-8540-4FAC-B979-6DEC8BD4070E}" type="sibTrans" cxnId="{1E2AF542-CC25-4677-9174-80C0F7131969}">
      <dgm:prSet/>
      <dgm:spPr/>
      <dgm:t>
        <a:bodyPr/>
        <a:lstStyle/>
        <a:p>
          <a:endParaRPr lang="it-IT"/>
        </a:p>
      </dgm:t>
    </dgm:pt>
    <dgm:pt modelId="{95A02DED-97B1-428E-9945-06EA6F47A6CD}">
      <dgm:prSet custT="1"/>
      <dgm:spPr/>
      <dgm:t>
        <a:bodyPr anchor="t"/>
        <a:lstStyle/>
        <a:p>
          <a:pPr algn="just"/>
          <a:r>
            <a:rPr lang="it-IT" sz="1200" b="1" dirty="0" smtClean="0">
              <a:solidFill>
                <a:srgbClr val="FF0000"/>
              </a:solidFill>
            </a:rPr>
            <a:t>5)</a:t>
          </a:r>
          <a:r>
            <a:rPr lang="it-IT" sz="1200" dirty="0" smtClean="0"/>
            <a:t> Spese per ricerche monitoraggio mercato: spese ricercatori, costi strumentazione, costi consulenza progetto.                      - ---</a:t>
          </a:r>
          <a:r>
            <a:rPr lang="it-IT" sz="1200" b="1" dirty="0" smtClean="0">
              <a:solidFill>
                <a:schemeClr val="tx2"/>
              </a:solidFill>
            </a:rPr>
            <a:t>90% contributo sulla spesa ammessa                                              </a:t>
          </a:r>
          <a:r>
            <a:rPr lang="it-IT" sz="1200" dirty="0" smtClean="0"/>
            <a:t>- </a:t>
          </a:r>
          <a:r>
            <a:rPr lang="it-IT" sz="1200" b="1" dirty="0" smtClean="0">
              <a:solidFill>
                <a:schemeClr val="tx2"/>
              </a:solidFill>
            </a:rPr>
            <a:t>50% studi fattibilità</a:t>
          </a:r>
          <a:endParaRPr lang="it-IT" sz="1200" b="1" dirty="0">
            <a:solidFill>
              <a:schemeClr val="tx2"/>
            </a:solidFill>
          </a:endParaRPr>
        </a:p>
      </dgm:t>
    </dgm:pt>
    <dgm:pt modelId="{783AF266-7D22-4BAA-941A-626044BFB4A1}" type="parTrans" cxnId="{213C0C92-0B7A-4EF7-85EC-C24174322416}">
      <dgm:prSet/>
      <dgm:spPr/>
      <dgm:t>
        <a:bodyPr/>
        <a:lstStyle/>
        <a:p>
          <a:endParaRPr lang="it-IT"/>
        </a:p>
      </dgm:t>
    </dgm:pt>
    <dgm:pt modelId="{8E642B8A-0D44-484E-A6AB-D07E79B5125B}" type="sibTrans" cxnId="{213C0C92-0B7A-4EF7-85EC-C24174322416}">
      <dgm:prSet/>
      <dgm:spPr/>
      <dgm:t>
        <a:bodyPr/>
        <a:lstStyle/>
        <a:p>
          <a:endParaRPr lang="it-IT"/>
        </a:p>
      </dgm:t>
    </dgm:pt>
    <dgm:pt modelId="{5C6F1469-1FA3-49D8-9731-8A2B551E7154}" type="pres">
      <dgm:prSet presAssocID="{97070758-ABE0-4220-8CBC-9489C505EB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DEA9E92-540D-4567-8981-309AF3AD7701}" type="pres">
      <dgm:prSet presAssocID="{7D36CF16-1130-4C1C-AE65-A107849B15F0}" presName="root" presStyleCnt="0"/>
      <dgm:spPr/>
    </dgm:pt>
    <dgm:pt modelId="{AC36C03D-E187-4D00-A394-8F701923E188}" type="pres">
      <dgm:prSet presAssocID="{7D36CF16-1130-4C1C-AE65-A107849B15F0}" presName="rootComposite" presStyleCnt="0"/>
      <dgm:spPr/>
    </dgm:pt>
    <dgm:pt modelId="{BCE37005-46E2-4022-B548-FD939F699C75}" type="pres">
      <dgm:prSet presAssocID="{7D36CF16-1130-4C1C-AE65-A107849B15F0}" presName="rootText" presStyleLbl="node1" presStyleIdx="0" presStyleCnt="2" custScaleX="530201" custScaleY="180398" custLinFactY="-36039" custLinFactNeighborX="5085" custLinFactNeighborY="-100000"/>
      <dgm:spPr/>
      <dgm:t>
        <a:bodyPr/>
        <a:lstStyle/>
        <a:p>
          <a:endParaRPr lang="it-IT"/>
        </a:p>
      </dgm:t>
    </dgm:pt>
    <dgm:pt modelId="{6B547209-21C9-437E-A08A-531E9BC9BBBA}" type="pres">
      <dgm:prSet presAssocID="{7D36CF16-1130-4C1C-AE65-A107849B15F0}" presName="rootConnector" presStyleLbl="node1" presStyleIdx="0" presStyleCnt="2"/>
      <dgm:spPr/>
      <dgm:t>
        <a:bodyPr/>
        <a:lstStyle/>
        <a:p>
          <a:endParaRPr lang="it-IT"/>
        </a:p>
      </dgm:t>
    </dgm:pt>
    <dgm:pt modelId="{A33B9BFF-20F2-405C-A403-80C6E93A39E9}" type="pres">
      <dgm:prSet presAssocID="{7D36CF16-1130-4C1C-AE65-A107849B15F0}" presName="childShape" presStyleCnt="0"/>
      <dgm:spPr/>
    </dgm:pt>
    <dgm:pt modelId="{5160DFD6-EEC5-41AC-8F87-547275A7AEE4}" type="pres">
      <dgm:prSet presAssocID="{52D71756-68E3-4809-AAE3-2F804482AD19}" presName="Name13" presStyleLbl="parChTrans1D2" presStyleIdx="0" presStyleCnt="8"/>
      <dgm:spPr/>
      <dgm:t>
        <a:bodyPr/>
        <a:lstStyle/>
        <a:p>
          <a:endParaRPr lang="it-IT"/>
        </a:p>
      </dgm:t>
    </dgm:pt>
    <dgm:pt modelId="{3AE9769C-4402-4954-95C7-EF64D9BD28CA}" type="pres">
      <dgm:prSet presAssocID="{0F948656-7D83-4244-A191-64C6A675E678}" presName="childText" presStyleLbl="bgAcc1" presStyleIdx="0" presStyleCnt="8" custScaleX="500703" custScaleY="370817" custLinFactNeighborX="-30217" custLinFactNeighborY="-138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DF1F36-674D-42A7-9853-1FF633B05DD0}" type="pres">
      <dgm:prSet presAssocID="{E7740AED-3A7E-42F7-B0A6-46382442425F}" presName="Name13" presStyleLbl="parChTrans1D2" presStyleIdx="1" presStyleCnt="8"/>
      <dgm:spPr/>
      <dgm:t>
        <a:bodyPr/>
        <a:lstStyle/>
        <a:p>
          <a:endParaRPr lang="it-IT"/>
        </a:p>
      </dgm:t>
    </dgm:pt>
    <dgm:pt modelId="{EDCF0C85-6F6E-445F-BAFC-B707675C5069}" type="pres">
      <dgm:prSet presAssocID="{6AF16F76-B7DC-45B2-8AFB-8DA8DD29A21D}" presName="childText" presStyleLbl="bgAcc1" presStyleIdx="1" presStyleCnt="8" custScaleX="500703" custScaleY="321904" custLinFactNeighborX="-17102" custLinFactNeighborY="-52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D0133B-6C2D-40E2-9403-35A1FFB8651E}" type="pres">
      <dgm:prSet presAssocID="{67A03C8B-E209-4E0B-8479-B881DF3F52E3}" presName="Name13" presStyleLbl="parChTrans1D2" presStyleIdx="2" presStyleCnt="8"/>
      <dgm:spPr/>
      <dgm:t>
        <a:bodyPr/>
        <a:lstStyle/>
        <a:p>
          <a:endParaRPr lang="it-IT"/>
        </a:p>
      </dgm:t>
    </dgm:pt>
    <dgm:pt modelId="{468BFF2A-CAD5-4A16-89AF-6D3A451EAEB7}" type="pres">
      <dgm:prSet presAssocID="{E2DC85C6-3F28-4678-82D0-D38A6BB1FEC4}" presName="childText" presStyleLbl="bgAcc1" presStyleIdx="2" presStyleCnt="8" custScaleX="500703" custScaleY="325135" custLinFactNeighborX="-17102" custLinFactNeighborY="96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6BC2D8-5B3D-448C-B627-E53E984720FA}" type="pres">
      <dgm:prSet presAssocID="{81077476-BB2A-4450-A0E2-FF08BE756E4E}" presName="root" presStyleCnt="0"/>
      <dgm:spPr/>
    </dgm:pt>
    <dgm:pt modelId="{9AE5AF00-1E57-44C2-AD90-0024FA702EA1}" type="pres">
      <dgm:prSet presAssocID="{81077476-BB2A-4450-A0E2-FF08BE756E4E}" presName="rootComposite" presStyleCnt="0"/>
      <dgm:spPr/>
    </dgm:pt>
    <dgm:pt modelId="{6F758994-8B96-4F42-B2D1-71A0092B28B1}" type="pres">
      <dgm:prSet presAssocID="{81077476-BB2A-4450-A0E2-FF08BE756E4E}" presName="rootText" presStyleLbl="node1" presStyleIdx="1" presStyleCnt="2" custScaleX="617742" custScaleY="180933" custLinFactNeighborX="10563" custLinFactNeighborY="-36687"/>
      <dgm:spPr/>
      <dgm:t>
        <a:bodyPr/>
        <a:lstStyle/>
        <a:p>
          <a:endParaRPr lang="it-IT"/>
        </a:p>
      </dgm:t>
    </dgm:pt>
    <dgm:pt modelId="{34721362-0607-4A3D-8829-8826404FC590}" type="pres">
      <dgm:prSet presAssocID="{81077476-BB2A-4450-A0E2-FF08BE756E4E}" presName="rootConnector" presStyleLbl="node1" presStyleIdx="1" presStyleCnt="2"/>
      <dgm:spPr/>
      <dgm:t>
        <a:bodyPr/>
        <a:lstStyle/>
        <a:p>
          <a:endParaRPr lang="it-IT"/>
        </a:p>
      </dgm:t>
    </dgm:pt>
    <dgm:pt modelId="{D8E000C2-100F-4E44-8EE5-884AB9F04F22}" type="pres">
      <dgm:prSet presAssocID="{81077476-BB2A-4450-A0E2-FF08BE756E4E}" presName="childShape" presStyleCnt="0"/>
      <dgm:spPr/>
    </dgm:pt>
    <dgm:pt modelId="{C03CA81B-0613-4A9A-B992-B7A4B28E0C52}" type="pres">
      <dgm:prSet presAssocID="{B945FCC7-08A7-4FBE-8A69-693F5C8C41B8}" presName="Name13" presStyleLbl="parChTrans1D2" presStyleIdx="3" presStyleCnt="8"/>
      <dgm:spPr/>
      <dgm:t>
        <a:bodyPr/>
        <a:lstStyle/>
        <a:p>
          <a:endParaRPr lang="it-IT"/>
        </a:p>
      </dgm:t>
    </dgm:pt>
    <dgm:pt modelId="{EA7FECF9-0CDE-4B49-AF5F-E1BDBF4A4A3F}" type="pres">
      <dgm:prSet presAssocID="{17E811A6-2685-4D40-BA44-8E1363A2289F}" presName="childText" presStyleLbl="bgAcc1" presStyleIdx="3" presStyleCnt="8" custScaleX="768658" custScaleY="371649" custLinFactNeighborX="-36401" custLinFactNeighborY="-343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E65D8A-53B3-4024-891C-94E378D59208}" type="pres">
      <dgm:prSet presAssocID="{4EA2A13E-75E3-400F-A89C-C665C1A2B85F}" presName="Name13" presStyleLbl="parChTrans1D2" presStyleIdx="4" presStyleCnt="8"/>
      <dgm:spPr/>
      <dgm:t>
        <a:bodyPr/>
        <a:lstStyle/>
        <a:p>
          <a:endParaRPr lang="it-IT"/>
        </a:p>
      </dgm:t>
    </dgm:pt>
    <dgm:pt modelId="{632011FD-319C-4202-BA82-00FE10502D80}" type="pres">
      <dgm:prSet presAssocID="{83B2E0A9-732C-4568-9E93-4904CA492B11}" presName="childText" presStyleLbl="bgAcc1" presStyleIdx="4" presStyleCnt="8" custScaleX="755562" custScaleY="185370" custLinFactNeighborX="-21635" custLinFactNeighborY="-4119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A4265E-AACE-4CAA-9FE6-B9BB8EB4D73F}" type="pres">
      <dgm:prSet presAssocID="{1B4656B5-D59B-4B30-9AC1-04B9065C1E20}" presName="Name13" presStyleLbl="parChTrans1D2" presStyleIdx="5" presStyleCnt="8"/>
      <dgm:spPr/>
      <dgm:t>
        <a:bodyPr/>
        <a:lstStyle/>
        <a:p>
          <a:endParaRPr lang="it-IT"/>
        </a:p>
      </dgm:t>
    </dgm:pt>
    <dgm:pt modelId="{E134C117-B147-46D1-A276-6A1BDDE9D7F4}" type="pres">
      <dgm:prSet presAssocID="{65FBA38C-1F8D-49EA-8FC4-7DF48FA44890}" presName="childText" presStyleLbl="bgAcc1" presStyleIdx="5" presStyleCnt="8" custScaleX="773202" custScaleY="212862" custLinFactNeighborX="-12540" custLinFactNeighborY="-355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14A92A-BDB7-4AB1-9039-BD99C03CC327}" type="pres">
      <dgm:prSet presAssocID="{C03F9855-30F3-4F98-89E7-0803F142AF38}" presName="Name13" presStyleLbl="parChTrans1D2" presStyleIdx="6" presStyleCnt="8"/>
      <dgm:spPr/>
      <dgm:t>
        <a:bodyPr/>
        <a:lstStyle/>
        <a:p>
          <a:endParaRPr lang="it-IT"/>
        </a:p>
      </dgm:t>
    </dgm:pt>
    <dgm:pt modelId="{F6768244-169A-4530-95FC-BAB592205D98}" type="pres">
      <dgm:prSet presAssocID="{866FF701-48BE-40A9-B0FC-F30DFC55324E}" presName="childText" presStyleLbl="bgAcc1" presStyleIdx="6" presStyleCnt="8" custScaleX="753602" custScaleY="194181" custLinFactNeighborX="-12540" custLinFactNeighborY="-196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6FABC1-4123-48F6-A5FF-DA2F50579138}" type="pres">
      <dgm:prSet presAssocID="{783AF266-7D22-4BAA-941A-626044BFB4A1}" presName="Name13" presStyleLbl="parChTrans1D2" presStyleIdx="7" presStyleCnt="8"/>
      <dgm:spPr/>
      <dgm:t>
        <a:bodyPr/>
        <a:lstStyle/>
        <a:p>
          <a:endParaRPr lang="it-IT"/>
        </a:p>
      </dgm:t>
    </dgm:pt>
    <dgm:pt modelId="{F316E716-D099-4BEB-92AD-FD00F0D0AD52}" type="pres">
      <dgm:prSet presAssocID="{95A02DED-97B1-428E-9945-06EA6F47A6CD}" presName="childText" presStyleLbl="bgAcc1" presStyleIdx="7" presStyleCnt="8" custScaleX="748494" custScaleY="237491" custLinFactNeighborX="-125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1FD985-1EC4-4BA9-BAC1-6CDACAD7C6FB}" srcId="{7D36CF16-1130-4C1C-AE65-A107849B15F0}" destId="{0F948656-7D83-4244-A191-64C6A675E678}" srcOrd="0" destOrd="0" parTransId="{52D71756-68E3-4809-AAE3-2F804482AD19}" sibTransId="{4FDE59F2-CF2E-4C78-8F40-51FB0154A8A1}"/>
    <dgm:cxn modelId="{EE0DBA9D-5BA1-478F-A0EA-DE903CA7594F}" type="presOf" srcId="{C03F9855-30F3-4F98-89E7-0803F142AF38}" destId="{9814A92A-BDB7-4AB1-9039-BD99C03CC327}" srcOrd="0" destOrd="0" presId="urn:microsoft.com/office/officeart/2005/8/layout/hierarchy3"/>
    <dgm:cxn modelId="{4C4F4D10-42EC-45F4-9DCE-F191C7023E49}" type="presOf" srcId="{E2DC85C6-3F28-4678-82D0-D38A6BB1FEC4}" destId="{468BFF2A-CAD5-4A16-89AF-6D3A451EAEB7}" srcOrd="0" destOrd="0" presId="urn:microsoft.com/office/officeart/2005/8/layout/hierarchy3"/>
    <dgm:cxn modelId="{BE4D9991-7DCA-4E9A-8BA2-867C910292A9}" type="presOf" srcId="{7D36CF16-1130-4C1C-AE65-A107849B15F0}" destId="{6B547209-21C9-437E-A08A-531E9BC9BBBA}" srcOrd="1" destOrd="0" presId="urn:microsoft.com/office/officeart/2005/8/layout/hierarchy3"/>
    <dgm:cxn modelId="{77766D97-6B4D-4D72-9277-EEB8DB68C9F9}" srcId="{81077476-BB2A-4450-A0E2-FF08BE756E4E}" destId="{17E811A6-2685-4D40-BA44-8E1363A2289F}" srcOrd="0" destOrd="0" parTransId="{B945FCC7-08A7-4FBE-8A69-693F5C8C41B8}" sibTransId="{09BB76FB-F9A8-4E71-ACFF-CFD213DC07EA}"/>
    <dgm:cxn modelId="{9605C0BD-A946-411B-BF9A-5B25BF25EB86}" type="presOf" srcId="{52D71756-68E3-4809-AAE3-2F804482AD19}" destId="{5160DFD6-EEC5-41AC-8F87-547275A7AEE4}" srcOrd="0" destOrd="0" presId="urn:microsoft.com/office/officeart/2005/8/layout/hierarchy3"/>
    <dgm:cxn modelId="{634A2B47-CB90-4BFE-9ECD-2EBCA997A093}" type="presOf" srcId="{6AF16F76-B7DC-45B2-8AFB-8DA8DD29A21D}" destId="{EDCF0C85-6F6E-445F-BAFC-B707675C5069}" srcOrd="0" destOrd="0" presId="urn:microsoft.com/office/officeart/2005/8/layout/hierarchy3"/>
    <dgm:cxn modelId="{D696B364-933C-461D-9772-A68BC4060908}" type="presOf" srcId="{7D36CF16-1130-4C1C-AE65-A107849B15F0}" destId="{BCE37005-46E2-4022-B548-FD939F699C75}" srcOrd="0" destOrd="0" presId="urn:microsoft.com/office/officeart/2005/8/layout/hierarchy3"/>
    <dgm:cxn modelId="{206FBCF4-166A-4770-B89E-69AC316A7537}" type="presOf" srcId="{866FF701-48BE-40A9-B0FC-F30DFC55324E}" destId="{F6768244-169A-4530-95FC-BAB592205D98}" srcOrd="0" destOrd="0" presId="urn:microsoft.com/office/officeart/2005/8/layout/hierarchy3"/>
    <dgm:cxn modelId="{3A2A973E-70FE-430B-9E64-D9389210F982}" srcId="{97070758-ABE0-4220-8CBC-9489C505EBBF}" destId="{7D36CF16-1130-4C1C-AE65-A107849B15F0}" srcOrd="0" destOrd="0" parTransId="{39F7E253-86B2-4176-BD3B-9B0EA86FEB05}" sibTransId="{773A799F-4666-4110-9150-9F2EDDBABD5A}"/>
    <dgm:cxn modelId="{A4FEB2DC-A2D6-4ED5-92A0-0C71E0FF2835}" type="presOf" srcId="{B945FCC7-08A7-4FBE-8A69-693F5C8C41B8}" destId="{C03CA81B-0613-4A9A-B992-B7A4B28E0C52}" srcOrd="0" destOrd="0" presId="urn:microsoft.com/office/officeart/2005/8/layout/hierarchy3"/>
    <dgm:cxn modelId="{9633D769-DA6F-4966-A7A3-C9619D61CFF6}" type="presOf" srcId="{67A03C8B-E209-4E0B-8479-B881DF3F52E3}" destId="{65D0133B-6C2D-40E2-9403-35A1FFB8651E}" srcOrd="0" destOrd="0" presId="urn:microsoft.com/office/officeart/2005/8/layout/hierarchy3"/>
    <dgm:cxn modelId="{FAE8CA2D-8477-4196-83DC-48D4C003A2B2}" type="presOf" srcId="{83B2E0A9-732C-4568-9E93-4904CA492B11}" destId="{632011FD-319C-4202-BA82-00FE10502D80}" srcOrd="0" destOrd="0" presId="urn:microsoft.com/office/officeart/2005/8/layout/hierarchy3"/>
    <dgm:cxn modelId="{DA72998B-FADD-4665-A1E7-32A3B063103D}" type="presOf" srcId="{95A02DED-97B1-428E-9945-06EA6F47A6CD}" destId="{F316E716-D099-4BEB-92AD-FD00F0D0AD52}" srcOrd="0" destOrd="0" presId="urn:microsoft.com/office/officeart/2005/8/layout/hierarchy3"/>
    <dgm:cxn modelId="{521AB5BD-DEF5-4AE7-922A-74C7A3F76062}" srcId="{97070758-ABE0-4220-8CBC-9489C505EBBF}" destId="{81077476-BB2A-4450-A0E2-FF08BE756E4E}" srcOrd="1" destOrd="0" parTransId="{FCF23757-4564-431D-A1F5-435E78DC30A8}" sibTransId="{53C3AB12-4CF5-494B-B139-65AD33CE5131}"/>
    <dgm:cxn modelId="{FDE70400-EFBD-40E9-B867-091EAAECE3E7}" srcId="{7D36CF16-1130-4C1C-AE65-A107849B15F0}" destId="{E2DC85C6-3F28-4678-82D0-D38A6BB1FEC4}" srcOrd="2" destOrd="0" parTransId="{67A03C8B-E209-4E0B-8479-B881DF3F52E3}" sibTransId="{51ADD5A9-9249-4576-8B35-4D45E338B3A2}"/>
    <dgm:cxn modelId="{E661CC89-74D7-422C-8C43-11A8FFEB9962}" srcId="{81077476-BB2A-4450-A0E2-FF08BE756E4E}" destId="{65FBA38C-1F8D-49EA-8FC4-7DF48FA44890}" srcOrd="2" destOrd="0" parTransId="{1B4656B5-D59B-4B30-9AC1-04B9065C1E20}" sibTransId="{7FA6DB30-EA07-472C-B59D-68ACDE59B5C9}"/>
    <dgm:cxn modelId="{EE1C1219-522E-40EC-AFA6-A8AAD28E2C13}" type="presOf" srcId="{783AF266-7D22-4BAA-941A-626044BFB4A1}" destId="{F26FABC1-4123-48F6-A5FF-DA2F50579138}" srcOrd="0" destOrd="0" presId="urn:microsoft.com/office/officeart/2005/8/layout/hierarchy3"/>
    <dgm:cxn modelId="{05B62B7F-6078-465E-A363-65C552D2ADFD}" type="presOf" srcId="{17E811A6-2685-4D40-BA44-8E1363A2289F}" destId="{EA7FECF9-0CDE-4B49-AF5F-E1BDBF4A4A3F}" srcOrd="0" destOrd="0" presId="urn:microsoft.com/office/officeart/2005/8/layout/hierarchy3"/>
    <dgm:cxn modelId="{F35367E7-00F2-4A39-90FA-C70BF19E5F0A}" type="presOf" srcId="{65FBA38C-1F8D-49EA-8FC4-7DF48FA44890}" destId="{E134C117-B147-46D1-A276-6A1BDDE9D7F4}" srcOrd="0" destOrd="0" presId="urn:microsoft.com/office/officeart/2005/8/layout/hierarchy3"/>
    <dgm:cxn modelId="{1E2AF542-CC25-4677-9174-80C0F7131969}" srcId="{81077476-BB2A-4450-A0E2-FF08BE756E4E}" destId="{866FF701-48BE-40A9-B0FC-F30DFC55324E}" srcOrd="3" destOrd="0" parTransId="{C03F9855-30F3-4F98-89E7-0803F142AF38}" sibTransId="{CF805AD7-8540-4FAC-B979-6DEC8BD4070E}"/>
    <dgm:cxn modelId="{67539E19-784B-47D5-8A4C-4225E08A4B1C}" type="presOf" srcId="{81077476-BB2A-4450-A0E2-FF08BE756E4E}" destId="{34721362-0607-4A3D-8829-8826404FC590}" srcOrd="1" destOrd="0" presId="urn:microsoft.com/office/officeart/2005/8/layout/hierarchy3"/>
    <dgm:cxn modelId="{E7C4BFF9-6129-4500-A950-47374C1CDD2D}" type="presOf" srcId="{1B4656B5-D59B-4B30-9AC1-04B9065C1E20}" destId="{2CA4265E-AACE-4CAA-9FE6-B9BB8EB4D73F}" srcOrd="0" destOrd="0" presId="urn:microsoft.com/office/officeart/2005/8/layout/hierarchy3"/>
    <dgm:cxn modelId="{B23670F8-BEA5-498E-8296-2F1DB0801A4B}" type="presOf" srcId="{4EA2A13E-75E3-400F-A89C-C665C1A2B85F}" destId="{48E65D8A-53B3-4024-891C-94E378D59208}" srcOrd="0" destOrd="0" presId="urn:microsoft.com/office/officeart/2005/8/layout/hierarchy3"/>
    <dgm:cxn modelId="{213C0C92-0B7A-4EF7-85EC-C24174322416}" srcId="{81077476-BB2A-4450-A0E2-FF08BE756E4E}" destId="{95A02DED-97B1-428E-9945-06EA6F47A6CD}" srcOrd="4" destOrd="0" parTransId="{783AF266-7D22-4BAA-941A-626044BFB4A1}" sibTransId="{8E642B8A-0D44-484E-A6AB-D07E79B5125B}"/>
    <dgm:cxn modelId="{D5CAAEF1-77A1-479C-8006-D096B8D37959}" type="presOf" srcId="{E7740AED-3A7E-42F7-B0A6-46382442425F}" destId="{F7DF1F36-674D-42A7-9853-1FF633B05DD0}" srcOrd="0" destOrd="0" presId="urn:microsoft.com/office/officeart/2005/8/layout/hierarchy3"/>
    <dgm:cxn modelId="{535A7EA5-E51A-4D21-B426-4473C36B5BB4}" type="presOf" srcId="{81077476-BB2A-4450-A0E2-FF08BE756E4E}" destId="{6F758994-8B96-4F42-B2D1-71A0092B28B1}" srcOrd="0" destOrd="0" presId="urn:microsoft.com/office/officeart/2005/8/layout/hierarchy3"/>
    <dgm:cxn modelId="{152FCBB2-29AC-403C-A7BA-DA0E8D37030F}" srcId="{81077476-BB2A-4450-A0E2-FF08BE756E4E}" destId="{83B2E0A9-732C-4568-9E93-4904CA492B11}" srcOrd="1" destOrd="0" parTransId="{4EA2A13E-75E3-400F-A89C-C665C1A2B85F}" sibTransId="{EFC64C64-5A40-42AC-88A8-D680CEF94870}"/>
    <dgm:cxn modelId="{B04AA4BF-FBE7-42B7-8282-33523D3A0F26}" srcId="{7D36CF16-1130-4C1C-AE65-A107849B15F0}" destId="{6AF16F76-B7DC-45B2-8AFB-8DA8DD29A21D}" srcOrd="1" destOrd="0" parTransId="{E7740AED-3A7E-42F7-B0A6-46382442425F}" sibTransId="{566C1ABC-AD1E-45EE-A8F0-E0C7B5DAE395}"/>
    <dgm:cxn modelId="{0BC7AB88-E122-48DB-9C09-A5C81D6DE1AB}" type="presOf" srcId="{97070758-ABE0-4220-8CBC-9489C505EBBF}" destId="{5C6F1469-1FA3-49D8-9731-8A2B551E7154}" srcOrd="0" destOrd="0" presId="urn:microsoft.com/office/officeart/2005/8/layout/hierarchy3"/>
    <dgm:cxn modelId="{695CE3ED-E8FB-48A4-910A-FEAF15A31502}" type="presOf" srcId="{0F948656-7D83-4244-A191-64C6A675E678}" destId="{3AE9769C-4402-4954-95C7-EF64D9BD28CA}" srcOrd="0" destOrd="0" presId="urn:microsoft.com/office/officeart/2005/8/layout/hierarchy3"/>
    <dgm:cxn modelId="{58A73712-CD7F-421D-8E85-60480787DCAD}" type="presParOf" srcId="{5C6F1469-1FA3-49D8-9731-8A2B551E7154}" destId="{3DEA9E92-540D-4567-8981-309AF3AD7701}" srcOrd="0" destOrd="0" presId="urn:microsoft.com/office/officeart/2005/8/layout/hierarchy3"/>
    <dgm:cxn modelId="{D853DB25-3563-4363-8909-AC6DBD7B78E4}" type="presParOf" srcId="{3DEA9E92-540D-4567-8981-309AF3AD7701}" destId="{AC36C03D-E187-4D00-A394-8F701923E188}" srcOrd="0" destOrd="0" presId="urn:microsoft.com/office/officeart/2005/8/layout/hierarchy3"/>
    <dgm:cxn modelId="{B4314B54-88DE-49B3-AAE5-31B7CA4BAD2B}" type="presParOf" srcId="{AC36C03D-E187-4D00-A394-8F701923E188}" destId="{BCE37005-46E2-4022-B548-FD939F699C75}" srcOrd="0" destOrd="0" presId="urn:microsoft.com/office/officeart/2005/8/layout/hierarchy3"/>
    <dgm:cxn modelId="{09FF36BF-7154-4396-B689-A9E565D73A56}" type="presParOf" srcId="{AC36C03D-E187-4D00-A394-8F701923E188}" destId="{6B547209-21C9-437E-A08A-531E9BC9BBBA}" srcOrd="1" destOrd="0" presId="urn:microsoft.com/office/officeart/2005/8/layout/hierarchy3"/>
    <dgm:cxn modelId="{736ECCD3-031D-4779-8DE1-38FE65EE3491}" type="presParOf" srcId="{3DEA9E92-540D-4567-8981-309AF3AD7701}" destId="{A33B9BFF-20F2-405C-A403-80C6E93A39E9}" srcOrd="1" destOrd="0" presId="urn:microsoft.com/office/officeart/2005/8/layout/hierarchy3"/>
    <dgm:cxn modelId="{187CB88C-1363-4927-94E5-AF91C9DBD921}" type="presParOf" srcId="{A33B9BFF-20F2-405C-A403-80C6E93A39E9}" destId="{5160DFD6-EEC5-41AC-8F87-547275A7AEE4}" srcOrd="0" destOrd="0" presId="urn:microsoft.com/office/officeart/2005/8/layout/hierarchy3"/>
    <dgm:cxn modelId="{86406735-582A-4842-8F22-7C915A9A62CE}" type="presParOf" srcId="{A33B9BFF-20F2-405C-A403-80C6E93A39E9}" destId="{3AE9769C-4402-4954-95C7-EF64D9BD28CA}" srcOrd="1" destOrd="0" presId="urn:microsoft.com/office/officeart/2005/8/layout/hierarchy3"/>
    <dgm:cxn modelId="{B48164AF-6DD1-4E98-97C9-9D6CACB247EB}" type="presParOf" srcId="{A33B9BFF-20F2-405C-A403-80C6E93A39E9}" destId="{F7DF1F36-674D-42A7-9853-1FF633B05DD0}" srcOrd="2" destOrd="0" presId="urn:microsoft.com/office/officeart/2005/8/layout/hierarchy3"/>
    <dgm:cxn modelId="{2B75CF46-959B-40C9-AC1B-DA89C1344500}" type="presParOf" srcId="{A33B9BFF-20F2-405C-A403-80C6E93A39E9}" destId="{EDCF0C85-6F6E-445F-BAFC-B707675C5069}" srcOrd="3" destOrd="0" presId="urn:microsoft.com/office/officeart/2005/8/layout/hierarchy3"/>
    <dgm:cxn modelId="{C8150290-BFD2-4C23-987B-4103E7DDAAD8}" type="presParOf" srcId="{A33B9BFF-20F2-405C-A403-80C6E93A39E9}" destId="{65D0133B-6C2D-40E2-9403-35A1FFB8651E}" srcOrd="4" destOrd="0" presId="urn:microsoft.com/office/officeart/2005/8/layout/hierarchy3"/>
    <dgm:cxn modelId="{9696D0DF-7E3F-481B-BF45-41310DDA53F8}" type="presParOf" srcId="{A33B9BFF-20F2-405C-A403-80C6E93A39E9}" destId="{468BFF2A-CAD5-4A16-89AF-6D3A451EAEB7}" srcOrd="5" destOrd="0" presId="urn:microsoft.com/office/officeart/2005/8/layout/hierarchy3"/>
    <dgm:cxn modelId="{9B5CB4C5-403D-45E7-800F-3112029ADCAE}" type="presParOf" srcId="{5C6F1469-1FA3-49D8-9731-8A2B551E7154}" destId="{866BC2D8-5B3D-448C-B627-E53E984720FA}" srcOrd="1" destOrd="0" presId="urn:microsoft.com/office/officeart/2005/8/layout/hierarchy3"/>
    <dgm:cxn modelId="{DF405FE4-F339-45BF-B542-095ED8AF04C7}" type="presParOf" srcId="{866BC2D8-5B3D-448C-B627-E53E984720FA}" destId="{9AE5AF00-1E57-44C2-AD90-0024FA702EA1}" srcOrd="0" destOrd="0" presId="urn:microsoft.com/office/officeart/2005/8/layout/hierarchy3"/>
    <dgm:cxn modelId="{63F3B8D3-2554-48D8-B12A-C382BBF47698}" type="presParOf" srcId="{9AE5AF00-1E57-44C2-AD90-0024FA702EA1}" destId="{6F758994-8B96-4F42-B2D1-71A0092B28B1}" srcOrd="0" destOrd="0" presId="urn:microsoft.com/office/officeart/2005/8/layout/hierarchy3"/>
    <dgm:cxn modelId="{24DFC8CE-B24B-41A0-AF6B-6F0DBAC745ED}" type="presParOf" srcId="{9AE5AF00-1E57-44C2-AD90-0024FA702EA1}" destId="{34721362-0607-4A3D-8829-8826404FC590}" srcOrd="1" destOrd="0" presId="urn:microsoft.com/office/officeart/2005/8/layout/hierarchy3"/>
    <dgm:cxn modelId="{BCBD883D-68DB-42AB-934E-7E56276E6549}" type="presParOf" srcId="{866BC2D8-5B3D-448C-B627-E53E984720FA}" destId="{D8E000C2-100F-4E44-8EE5-884AB9F04F22}" srcOrd="1" destOrd="0" presId="urn:microsoft.com/office/officeart/2005/8/layout/hierarchy3"/>
    <dgm:cxn modelId="{78578422-7849-4D87-8B9B-023917DEFBD6}" type="presParOf" srcId="{D8E000C2-100F-4E44-8EE5-884AB9F04F22}" destId="{C03CA81B-0613-4A9A-B992-B7A4B28E0C52}" srcOrd="0" destOrd="0" presId="urn:microsoft.com/office/officeart/2005/8/layout/hierarchy3"/>
    <dgm:cxn modelId="{AE30B4C3-7B4A-4321-9AA9-EAF55ED4F02F}" type="presParOf" srcId="{D8E000C2-100F-4E44-8EE5-884AB9F04F22}" destId="{EA7FECF9-0CDE-4B49-AF5F-E1BDBF4A4A3F}" srcOrd="1" destOrd="0" presId="urn:microsoft.com/office/officeart/2005/8/layout/hierarchy3"/>
    <dgm:cxn modelId="{CD89C55F-DFBC-4DE2-BA9A-5F5E7C11C38C}" type="presParOf" srcId="{D8E000C2-100F-4E44-8EE5-884AB9F04F22}" destId="{48E65D8A-53B3-4024-891C-94E378D59208}" srcOrd="2" destOrd="0" presId="urn:microsoft.com/office/officeart/2005/8/layout/hierarchy3"/>
    <dgm:cxn modelId="{DC317C4B-F32C-4550-A822-DA5C7A0B4BEA}" type="presParOf" srcId="{D8E000C2-100F-4E44-8EE5-884AB9F04F22}" destId="{632011FD-319C-4202-BA82-00FE10502D80}" srcOrd="3" destOrd="0" presId="urn:microsoft.com/office/officeart/2005/8/layout/hierarchy3"/>
    <dgm:cxn modelId="{55EB372A-5DDC-415E-B8C7-311B1CEE571E}" type="presParOf" srcId="{D8E000C2-100F-4E44-8EE5-884AB9F04F22}" destId="{2CA4265E-AACE-4CAA-9FE6-B9BB8EB4D73F}" srcOrd="4" destOrd="0" presId="urn:microsoft.com/office/officeart/2005/8/layout/hierarchy3"/>
    <dgm:cxn modelId="{71294414-E726-4DEF-95BC-7A1BAC17D228}" type="presParOf" srcId="{D8E000C2-100F-4E44-8EE5-884AB9F04F22}" destId="{E134C117-B147-46D1-A276-6A1BDDE9D7F4}" srcOrd="5" destOrd="0" presId="urn:microsoft.com/office/officeart/2005/8/layout/hierarchy3"/>
    <dgm:cxn modelId="{4DAC8E87-651D-432E-B56D-07F4744C085D}" type="presParOf" srcId="{D8E000C2-100F-4E44-8EE5-884AB9F04F22}" destId="{9814A92A-BDB7-4AB1-9039-BD99C03CC327}" srcOrd="6" destOrd="0" presId="urn:microsoft.com/office/officeart/2005/8/layout/hierarchy3"/>
    <dgm:cxn modelId="{B3D8F502-3A1F-4089-95BA-2BADC8A2EB81}" type="presParOf" srcId="{D8E000C2-100F-4E44-8EE5-884AB9F04F22}" destId="{F6768244-169A-4530-95FC-BAB592205D98}" srcOrd="7" destOrd="0" presId="urn:microsoft.com/office/officeart/2005/8/layout/hierarchy3"/>
    <dgm:cxn modelId="{9F4161A0-36A3-4507-854F-65144FC85934}" type="presParOf" srcId="{D8E000C2-100F-4E44-8EE5-884AB9F04F22}" destId="{F26FABC1-4123-48F6-A5FF-DA2F50579138}" srcOrd="8" destOrd="0" presId="urn:microsoft.com/office/officeart/2005/8/layout/hierarchy3"/>
    <dgm:cxn modelId="{C0D211FA-78FE-4E5A-8618-302462ADFEB4}" type="presParOf" srcId="{D8E000C2-100F-4E44-8EE5-884AB9F04F22}" destId="{F316E716-D099-4BEB-92AD-FD00F0D0AD52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0F508-E5FC-4643-B989-07D2E9562958}">
      <dsp:nvSpPr>
        <dsp:cNvPr id="0" name=""/>
        <dsp:cNvSpPr/>
      </dsp:nvSpPr>
      <dsp:spPr>
        <a:xfrm>
          <a:off x="0" y="132495"/>
          <a:ext cx="881264" cy="343419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POLITICA AGRICOLA COMUNE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2014-2020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(PAC)</a:t>
          </a:r>
        </a:p>
      </dsp:txBody>
      <dsp:txXfrm>
        <a:off x="0" y="132495"/>
        <a:ext cx="881264" cy="3434192"/>
      </dsp:txXfrm>
    </dsp:sp>
    <dsp:sp modelId="{6FB407DB-1F9C-445A-A686-2E389E47F0FA}">
      <dsp:nvSpPr>
        <dsp:cNvPr id="0" name=""/>
        <dsp:cNvSpPr/>
      </dsp:nvSpPr>
      <dsp:spPr>
        <a:xfrm rot="21594829">
          <a:off x="881263" y="1844548"/>
          <a:ext cx="379580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379580" y="475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21594829">
        <a:off x="1061564" y="1839817"/>
        <a:ext cx="18979" cy="18979"/>
      </dsp:txXfrm>
    </dsp:sp>
    <dsp:sp modelId="{400AE6DC-3AF8-4C64-859B-0AC481D726F8}">
      <dsp:nvSpPr>
        <dsp:cNvPr id="0" name=""/>
        <dsp:cNvSpPr/>
      </dsp:nvSpPr>
      <dsp:spPr>
        <a:xfrm>
          <a:off x="1260843" y="174843"/>
          <a:ext cx="1073709" cy="334835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I PILASTRO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(FEAGA)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0" kern="1200" dirty="0" smtClean="0"/>
            <a:t>(</a:t>
          </a:r>
          <a:r>
            <a:rPr lang="it-IT" sz="1200" b="0" kern="1200" dirty="0" smtClean="0"/>
            <a:t>Fondo Europeo Agricolo di Garanzia</a:t>
          </a:r>
          <a:r>
            <a:rPr lang="it-IT" sz="1000" b="0" kern="1200" dirty="0" smtClean="0"/>
            <a:t>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/>
        </a:p>
      </dsp:txBody>
      <dsp:txXfrm>
        <a:off x="1260843" y="174843"/>
        <a:ext cx="1073709" cy="3348354"/>
      </dsp:txXfrm>
    </dsp:sp>
    <dsp:sp modelId="{2B4C5D57-91B9-40B1-B6F0-01CBAA43EC7D}">
      <dsp:nvSpPr>
        <dsp:cNvPr id="0" name=""/>
        <dsp:cNvSpPr/>
      </dsp:nvSpPr>
      <dsp:spPr>
        <a:xfrm rot="18592176">
          <a:off x="2186687" y="1528103"/>
          <a:ext cx="823862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823862" y="47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18592176">
        <a:off x="2578021" y="1512265"/>
        <a:ext cx="41193" cy="41193"/>
      </dsp:txXfrm>
    </dsp:sp>
    <dsp:sp modelId="{3990A748-0A5B-41B4-9C3D-BB782E0E29A2}">
      <dsp:nvSpPr>
        <dsp:cNvPr id="0" name=""/>
        <dsp:cNvSpPr/>
      </dsp:nvSpPr>
      <dsp:spPr>
        <a:xfrm>
          <a:off x="2862683" y="489187"/>
          <a:ext cx="1189127" cy="145503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PAGAMENTI DIRETTI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/>
            <a:t>(SCOMPOSIZIONE IN 4 VOCI)</a:t>
          </a:r>
          <a:endParaRPr lang="it-IT" sz="1000" b="1" kern="1200" dirty="0"/>
        </a:p>
      </dsp:txBody>
      <dsp:txXfrm>
        <a:off x="2862683" y="489187"/>
        <a:ext cx="1189127" cy="1455030"/>
      </dsp:txXfrm>
    </dsp:sp>
    <dsp:sp modelId="{E5C25464-DEB2-4247-8BDA-9BA2DD1651EA}">
      <dsp:nvSpPr>
        <dsp:cNvPr id="0" name=""/>
        <dsp:cNvSpPr/>
      </dsp:nvSpPr>
      <dsp:spPr>
        <a:xfrm rot="19040026">
          <a:off x="3902641" y="829997"/>
          <a:ext cx="1127141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1127141" y="47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040026">
        <a:off x="4438034" y="806577"/>
        <a:ext cx="56357" cy="56357"/>
      </dsp:txXfrm>
    </dsp:sp>
    <dsp:sp modelId="{D967E042-5418-482D-B157-ECD1D2335348}">
      <dsp:nvSpPr>
        <dsp:cNvPr id="0" name=""/>
        <dsp:cNvSpPr/>
      </dsp:nvSpPr>
      <dsp:spPr>
        <a:xfrm>
          <a:off x="4880614" y="226401"/>
          <a:ext cx="1795653" cy="45281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Pagamento di base </a:t>
          </a:r>
          <a:r>
            <a:rPr lang="it-IT" sz="1400" b="1" kern="1200" dirty="0" smtClean="0">
              <a:solidFill>
                <a:schemeClr val="accent1"/>
              </a:solidFill>
            </a:rPr>
            <a:t>(58%)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4880614" y="226401"/>
        <a:ext cx="1795653" cy="452816"/>
      </dsp:txXfrm>
    </dsp:sp>
    <dsp:sp modelId="{05FA993D-A58A-43EA-B38F-1FF155D3504F}">
      <dsp:nvSpPr>
        <dsp:cNvPr id="0" name=""/>
        <dsp:cNvSpPr/>
      </dsp:nvSpPr>
      <dsp:spPr>
        <a:xfrm rot="4556949">
          <a:off x="6129687" y="1148281"/>
          <a:ext cx="1443654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1443654" y="475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4556949">
        <a:off x="6815423" y="1116948"/>
        <a:ext cx="72182" cy="72182"/>
      </dsp:txXfrm>
    </dsp:sp>
    <dsp:sp modelId="{BF26D445-ABD5-4B04-B1BF-FC9DD5A90C84}">
      <dsp:nvSpPr>
        <dsp:cNvPr id="0" name=""/>
        <dsp:cNvSpPr/>
      </dsp:nvSpPr>
      <dsp:spPr>
        <a:xfrm rot="5400000">
          <a:off x="7026761" y="1499898"/>
          <a:ext cx="1258265" cy="7067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270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Regime per piccoli agricoltori  </a:t>
          </a:r>
          <a:endParaRPr lang="it-IT" sz="1000" kern="1200" dirty="0"/>
        </a:p>
      </dsp:txBody>
      <dsp:txXfrm rot="5400000">
        <a:off x="7026761" y="1499898"/>
        <a:ext cx="1258265" cy="706743"/>
      </dsp:txXfrm>
    </dsp:sp>
    <dsp:sp modelId="{60B979FF-DA45-4404-AEB5-BCC33E94CD3C}">
      <dsp:nvSpPr>
        <dsp:cNvPr id="0" name=""/>
        <dsp:cNvSpPr/>
      </dsp:nvSpPr>
      <dsp:spPr>
        <a:xfrm rot="20598669">
          <a:off x="6666784" y="383400"/>
          <a:ext cx="450256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450256" y="47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0598669">
        <a:off x="6880656" y="376901"/>
        <a:ext cx="22512" cy="22512"/>
      </dsp:txXfrm>
    </dsp:sp>
    <dsp:sp modelId="{D6DE4F0C-B0BD-4FAF-8581-EAB5B2CC9D7A}">
      <dsp:nvSpPr>
        <dsp:cNvPr id="0" name=""/>
        <dsp:cNvSpPr/>
      </dsp:nvSpPr>
      <dsp:spPr>
        <a:xfrm>
          <a:off x="7107557" y="105102"/>
          <a:ext cx="1271989" cy="4368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Richiesta pagamento titoli</a:t>
          </a:r>
          <a:endParaRPr lang="it-IT" sz="1000" kern="1200" dirty="0"/>
        </a:p>
      </dsp:txBody>
      <dsp:txXfrm>
        <a:off x="7107557" y="105102"/>
        <a:ext cx="1271989" cy="436808"/>
      </dsp:txXfrm>
    </dsp:sp>
    <dsp:sp modelId="{739D750D-2911-4766-8BDC-3AF18598504F}">
      <dsp:nvSpPr>
        <dsp:cNvPr id="0" name=""/>
        <dsp:cNvSpPr/>
      </dsp:nvSpPr>
      <dsp:spPr>
        <a:xfrm rot="2603741">
          <a:off x="6596624" y="648207"/>
          <a:ext cx="582667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582667" y="47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603741">
        <a:off x="6873391" y="638398"/>
        <a:ext cx="29133" cy="29133"/>
      </dsp:txXfrm>
    </dsp:sp>
    <dsp:sp modelId="{48C0A448-B071-489F-B9C7-090D3E2F2EB6}">
      <dsp:nvSpPr>
        <dsp:cNvPr id="0" name=""/>
        <dsp:cNvSpPr/>
      </dsp:nvSpPr>
      <dsp:spPr>
        <a:xfrm>
          <a:off x="7099648" y="634716"/>
          <a:ext cx="1271989" cy="43680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Accesso alla riserva</a:t>
          </a:r>
          <a:endParaRPr lang="it-IT" sz="1000" kern="1200" dirty="0"/>
        </a:p>
      </dsp:txBody>
      <dsp:txXfrm>
        <a:off x="7099648" y="634716"/>
        <a:ext cx="1271989" cy="436808"/>
      </dsp:txXfrm>
    </dsp:sp>
    <dsp:sp modelId="{26A994F2-E976-44F8-9B2A-10432A9FD242}">
      <dsp:nvSpPr>
        <dsp:cNvPr id="0" name=""/>
        <dsp:cNvSpPr/>
      </dsp:nvSpPr>
      <dsp:spPr>
        <a:xfrm rot="20750780">
          <a:off x="4038837" y="1107441"/>
          <a:ext cx="854750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854750" y="47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0750780">
        <a:off x="4444843" y="1090830"/>
        <a:ext cx="42737" cy="42737"/>
      </dsp:txXfrm>
    </dsp:sp>
    <dsp:sp modelId="{EDEE15F4-E5C6-42CB-A9F6-FF8985B802B7}">
      <dsp:nvSpPr>
        <dsp:cNvPr id="0" name=""/>
        <dsp:cNvSpPr/>
      </dsp:nvSpPr>
      <dsp:spPr>
        <a:xfrm>
          <a:off x="4880614" y="888918"/>
          <a:ext cx="1795653" cy="237554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Greening</a:t>
          </a:r>
          <a:r>
            <a:rPr lang="it-IT" sz="1400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(30%)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4880614" y="888918"/>
        <a:ext cx="1795653" cy="237554"/>
      </dsp:txXfrm>
    </dsp:sp>
    <dsp:sp modelId="{2F403F76-D51D-4130-BF7B-27C5F2094079}">
      <dsp:nvSpPr>
        <dsp:cNvPr id="0" name=""/>
        <dsp:cNvSpPr/>
      </dsp:nvSpPr>
      <dsp:spPr>
        <a:xfrm rot="1258198">
          <a:off x="4022972" y="1367773"/>
          <a:ext cx="870848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870848" y="47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258198">
        <a:off x="4436625" y="1350760"/>
        <a:ext cx="43542" cy="43542"/>
      </dsp:txXfrm>
    </dsp:sp>
    <dsp:sp modelId="{3C306B58-6E8B-4F62-B94C-B920026CECBE}">
      <dsp:nvSpPr>
        <dsp:cNvPr id="0" name=""/>
        <dsp:cNvSpPr/>
      </dsp:nvSpPr>
      <dsp:spPr>
        <a:xfrm>
          <a:off x="4864981" y="1300417"/>
          <a:ext cx="1875412" cy="45588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Pagamento giovani agricoltori  </a:t>
          </a:r>
          <a:r>
            <a:rPr lang="it-IT" sz="1400" b="1" kern="1200" dirty="0" smtClean="0">
              <a:solidFill>
                <a:schemeClr val="accent1"/>
              </a:solidFill>
            </a:rPr>
            <a:t>(1%)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4864981" y="1300417"/>
        <a:ext cx="1875412" cy="455887"/>
      </dsp:txXfrm>
    </dsp:sp>
    <dsp:sp modelId="{FC29FE4F-2E3A-4138-9FC4-66CB4CB66A2B}">
      <dsp:nvSpPr>
        <dsp:cNvPr id="0" name=""/>
        <dsp:cNvSpPr/>
      </dsp:nvSpPr>
      <dsp:spPr>
        <a:xfrm rot="2940724">
          <a:off x="3834406" y="1688861"/>
          <a:ext cx="1263611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1263611" y="47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940724">
        <a:off x="4434622" y="1662029"/>
        <a:ext cx="63180" cy="63180"/>
      </dsp:txXfrm>
    </dsp:sp>
    <dsp:sp modelId="{271505F0-41C7-4FE3-ABE4-01DBB5B48B60}">
      <dsp:nvSpPr>
        <dsp:cNvPr id="0" name=""/>
        <dsp:cNvSpPr/>
      </dsp:nvSpPr>
      <dsp:spPr>
        <a:xfrm>
          <a:off x="4880614" y="1926021"/>
          <a:ext cx="1795653" cy="48903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Pagamento accoppiato   </a:t>
          </a:r>
          <a:r>
            <a:rPr lang="it-IT" sz="1400" b="1" kern="1200" dirty="0" smtClean="0">
              <a:solidFill>
                <a:schemeClr val="accent1"/>
              </a:solidFill>
            </a:rPr>
            <a:t>(11%)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4880614" y="1926021"/>
        <a:ext cx="1795653" cy="489031"/>
      </dsp:txXfrm>
    </dsp:sp>
    <dsp:sp modelId="{F3C731B5-13C6-46AA-9B89-73C72F49FDDE}">
      <dsp:nvSpPr>
        <dsp:cNvPr id="0" name=""/>
        <dsp:cNvSpPr/>
      </dsp:nvSpPr>
      <dsp:spPr>
        <a:xfrm rot="3809299">
          <a:off x="1957382" y="2453902"/>
          <a:ext cx="1362561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1362561" y="475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/>
        </a:p>
      </dsp:txBody>
      <dsp:txXfrm rot="3809299">
        <a:off x="2604599" y="2424596"/>
        <a:ext cx="68128" cy="68128"/>
      </dsp:txXfrm>
    </dsp:sp>
    <dsp:sp modelId="{140F721B-E298-4DCC-BBA5-0D13ECE1AC3B}">
      <dsp:nvSpPr>
        <dsp:cNvPr id="0" name=""/>
        <dsp:cNvSpPr/>
      </dsp:nvSpPr>
      <dsp:spPr>
        <a:xfrm>
          <a:off x="2942773" y="2448272"/>
          <a:ext cx="1098206" cy="124005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MISURE DI MERCATO</a:t>
          </a:r>
          <a:endParaRPr lang="it-IT" sz="1400" b="1" kern="1200" dirty="0"/>
        </a:p>
      </dsp:txBody>
      <dsp:txXfrm>
        <a:off x="2942773" y="2448272"/>
        <a:ext cx="1098206" cy="1240055"/>
      </dsp:txXfrm>
    </dsp:sp>
    <dsp:sp modelId="{D7E7EB2B-F8B9-4D27-B3DE-B9324842CAE2}">
      <dsp:nvSpPr>
        <dsp:cNvPr id="0" name=""/>
        <dsp:cNvSpPr/>
      </dsp:nvSpPr>
      <dsp:spPr>
        <a:xfrm rot="128732">
          <a:off x="4040679" y="3079639"/>
          <a:ext cx="859948" cy="9515"/>
        </a:xfrm>
        <a:custGeom>
          <a:avLst/>
          <a:gdLst/>
          <a:ahLst/>
          <a:cxnLst/>
          <a:rect l="0" t="0" r="0" b="0"/>
          <a:pathLst>
            <a:path>
              <a:moveTo>
                <a:pt x="0" y="4757"/>
              </a:moveTo>
              <a:lnTo>
                <a:pt x="859948" y="475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28732">
        <a:off x="4449154" y="3062898"/>
        <a:ext cx="42997" cy="42997"/>
      </dsp:txXfrm>
    </dsp:sp>
    <dsp:sp modelId="{3394B3E3-A063-4E71-B242-B1D43BC97D27}">
      <dsp:nvSpPr>
        <dsp:cNvPr id="0" name=""/>
        <dsp:cNvSpPr/>
      </dsp:nvSpPr>
      <dsp:spPr>
        <a:xfrm>
          <a:off x="4900325" y="2888619"/>
          <a:ext cx="1850930" cy="42375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OCM Unica</a:t>
          </a:r>
          <a:endParaRPr lang="it-IT" sz="1200" kern="1200" dirty="0"/>
        </a:p>
      </dsp:txBody>
      <dsp:txXfrm>
        <a:off x="4900325" y="2888619"/>
        <a:ext cx="1850930" cy="4237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96D60-4E82-45A7-90E5-F7B2AB140CB6}">
      <dsp:nvSpPr>
        <dsp:cNvPr id="0" name=""/>
        <dsp:cNvSpPr/>
      </dsp:nvSpPr>
      <dsp:spPr>
        <a:xfrm>
          <a:off x="1544" y="0"/>
          <a:ext cx="1618984" cy="5112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SISTEMA DI IDENTIFICAZIONE DELLE PARTICELLE AGRICOLE (SIPA) E ALTRE BANCHE DATI A VALENZA NAZIONALE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tx2"/>
              </a:solidFill>
            </a:rPr>
            <a:t>Strati grafici </a:t>
          </a:r>
          <a:r>
            <a:rPr lang="it-IT" sz="1400" kern="1200" dirty="0" smtClean="0">
              <a:solidFill>
                <a:schemeClr val="tx2"/>
              </a:solidFill>
            </a:rPr>
            <a:t>(catasto, isole aziendali, </a:t>
          </a:r>
          <a:r>
            <a:rPr lang="it-IT" sz="1400" kern="1200" dirty="0" err="1" smtClean="0">
              <a:solidFill>
                <a:schemeClr val="tx2"/>
              </a:solidFill>
            </a:rPr>
            <a:t>refresch</a:t>
          </a:r>
          <a:r>
            <a:rPr lang="it-IT" sz="1400" kern="1200" dirty="0" smtClean="0">
              <a:solidFill>
                <a:schemeClr val="tx2"/>
              </a:solidFill>
            </a:rPr>
            <a:t>, </a:t>
          </a:r>
          <a:r>
            <a:rPr lang="it-IT" sz="1400" kern="1200" dirty="0" err="1" smtClean="0">
              <a:solidFill>
                <a:schemeClr val="tx2"/>
              </a:solidFill>
            </a:rPr>
            <a:t>tematismi</a:t>
          </a:r>
          <a:r>
            <a:rPr lang="it-IT" sz="1400" kern="1200" dirty="0" smtClean="0">
              <a:solidFill>
                <a:schemeClr val="tx2"/>
              </a:solidFill>
            </a:rPr>
            <a:t> di macro-uso, EFA, pascoli, ecc.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2"/>
              </a:solidFill>
            </a:rPr>
            <a:t>Anagrafica dei soggetti             </a:t>
          </a:r>
          <a:r>
            <a:rPr lang="it-IT" sz="1400" b="0" kern="1200" dirty="0" smtClean="0">
              <a:solidFill>
                <a:schemeClr val="tx2"/>
              </a:solidFill>
            </a:rPr>
            <a:t>(</a:t>
          </a:r>
          <a:r>
            <a:rPr lang="it-IT" sz="1400" kern="1200" dirty="0" smtClean="0">
              <a:solidFill>
                <a:schemeClr val="tx2"/>
              </a:solidFill>
            </a:rPr>
            <a:t>dati Camere commercio, </a:t>
          </a:r>
          <a:r>
            <a:rPr lang="it-IT" sz="1400" kern="1200" dirty="0" err="1" smtClean="0">
              <a:solidFill>
                <a:schemeClr val="tx2"/>
              </a:solidFill>
            </a:rPr>
            <a:t>ecc</a:t>
          </a:r>
          <a:r>
            <a:rPr lang="it-IT" sz="1400" kern="1200" dirty="0" smtClean="0">
              <a:solidFill>
                <a:schemeClr val="tx2"/>
              </a:solidFill>
            </a:rPr>
            <a:t>,)</a:t>
          </a:r>
        </a:p>
      </dsp:txBody>
      <dsp:txXfrm>
        <a:off x="1544" y="2045027"/>
        <a:ext cx="1618984" cy="2045027"/>
      </dsp:txXfrm>
    </dsp:sp>
    <dsp:sp modelId="{6671CB03-3C0B-4CAB-BE59-1A8A0AE69F7D}">
      <dsp:nvSpPr>
        <dsp:cNvPr id="0" name=""/>
        <dsp:cNvSpPr/>
      </dsp:nvSpPr>
      <dsp:spPr>
        <a:xfrm>
          <a:off x="229357" y="104464"/>
          <a:ext cx="1216198" cy="1105627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D5FF19-6BE5-4309-A252-D8549AFCBDB1}">
      <dsp:nvSpPr>
        <dsp:cNvPr id="0" name=""/>
        <dsp:cNvSpPr/>
      </dsp:nvSpPr>
      <dsp:spPr>
        <a:xfrm>
          <a:off x="1669098" y="0"/>
          <a:ext cx="1618984" cy="5112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FASCICOLO AZIENDALE GRAFICO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2"/>
              </a:solidFill>
            </a:rPr>
            <a:t>Creazione automatica delle isole aziendali (Somma delle particelle </a:t>
          </a:r>
          <a:r>
            <a:rPr lang="it-IT" sz="1400" kern="1200" dirty="0" err="1" smtClean="0">
              <a:solidFill>
                <a:schemeClr val="tx2"/>
              </a:solidFill>
            </a:rPr>
            <a:t>cat</a:t>
          </a:r>
          <a:r>
            <a:rPr lang="it-IT" sz="1400" kern="1200" dirty="0" smtClean="0">
              <a:solidFill>
                <a:schemeClr val="tx2"/>
              </a:solidFill>
            </a:rPr>
            <a:t>. contigue riferite ad un beneficiario)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2"/>
              </a:solidFill>
            </a:rPr>
            <a:t>Dichiarazione grafica dell’uso del suolo validata a scaturita dell’uso del suolo validata a scaturita dal SIPA.</a:t>
          </a:r>
          <a:endParaRPr lang="it-IT" sz="1400" kern="1200" dirty="0">
            <a:solidFill>
              <a:schemeClr val="tx2"/>
            </a:solidFill>
          </a:endParaRPr>
        </a:p>
      </dsp:txBody>
      <dsp:txXfrm>
        <a:off x="1669098" y="2045027"/>
        <a:ext cx="1618984" cy="2045027"/>
      </dsp:txXfrm>
    </dsp:sp>
    <dsp:sp modelId="{09624A9B-253D-4428-BD1C-8603D24887B1}">
      <dsp:nvSpPr>
        <dsp:cNvPr id="0" name=""/>
        <dsp:cNvSpPr/>
      </dsp:nvSpPr>
      <dsp:spPr>
        <a:xfrm>
          <a:off x="1975377" y="126920"/>
          <a:ext cx="1216198" cy="1105627"/>
        </a:xfrm>
        <a:prstGeom prst="ellipse">
          <a:avLst/>
        </a:prstGeom>
        <a:solidFill>
          <a:schemeClr val="accent2">
            <a:tint val="50000"/>
            <a:hueOff val="1667625"/>
            <a:satOff val="-1491"/>
            <a:lumOff val="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9769C0-3586-4C68-88A4-178C1E8BC2CD}">
      <dsp:nvSpPr>
        <dsp:cNvPr id="0" name=""/>
        <dsp:cNvSpPr/>
      </dsp:nvSpPr>
      <dsp:spPr>
        <a:xfrm>
          <a:off x="3336652" y="0"/>
          <a:ext cx="1618984" cy="5112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DOMANDA GRAFICA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2"/>
              </a:solidFill>
            </a:rPr>
            <a:t>Associazione automatica grafica degli interventi da richiedere a premio per qualsiasi tipologia di aiuto per singolo appezzamento validato «univocamente» precedentemente nel fascicolo aziendale grafico</a:t>
          </a:r>
          <a:endParaRPr lang="it-IT" sz="1400" kern="1200" dirty="0">
            <a:solidFill>
              <a:schemeClr val="tx2"/>
            </a:solidFill>
          </a:endParaRPr>
        </a:p>
      </dsp:txBody>
      <dsp:txXfrm>
        <a:off x="3336652" y="2045027"/>
        <a:ext cx="1618984" cy="2045027"/>
      </dsp:txXfrm>
    </dsp:sp>
    <dsp:sp modelId="{B86058DD-3045-4949-966C-036593070475}">
      <dsp:nvSpPr>
        <dsp:cNvPr id="0" name=""/>
        <dsp:cNvSpPr/>
      </dsp:nvSpPr>
      <dsp:spPr>
        <a:xfrm>
          <a:off x="3564465" y="104464"/>
          <a:ext cx="1216198" cy="1105627"/>
        </a:xfrm>
        <a:prstGeom prst="ellipse">
          <a:avLst/>
        </a:prstGeom>
        <a:solidFill>
          <a:schemeClr val="accent2">
            <a:tint val="50000"/>
            <a:hueOff val="3335250"/>
            <a:satOff val="-2982"/>
            <a:lumOff val="9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356BA6-5677-4B51-B4C7-3135D56D711F}">
      <dsp:nvSpPr>
        <dsp:cNvPr id="0" name=""/>
        <dsp:cNvSpPr/>
      </dsp:nvSpPr>
      <dsp:spPr>
        <a:xfrm>
          <a:off x="5004206" y="0"/>
          <a:ext cx="1618984" cy="51125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STAMPA RIEPILOGO DOMANDA GRAFICA SEMPLIFICATA ALFANUMERICA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chemeClr val="tx2"/>
              </a:solidFill>
            </a:rPr>
            <a:t>Sottoscrizione degli obblighi del beneficiario e delle superfici totali richiesti a premio a livello di gruppi di coltura scaturite dal fascicolo grafico e dalla domanda grafica</a:t>
          </a:r>
          <a:endParaRPr lang="it-IT" sz="1400" kern="1200" dirty="0">
            <a:solidFill>
              <a:schemeClr val="tx2"/>
            </a:solidFill>
          </a:endParaRPr>
        </a:p>
      </dsp:txBody>
      <dsp:txXfrm>
        <a:off x="5004206" y="2045027"/>
        <a:ext cx="1618984" cy="2045027"/>
      </dsp:txXfrm>
    </dsp:sp>
    <dsp:sp modelId="{217A7250-AE6E-4151-8DAF-EC1612E8A408}">
      <dsp:nvSpPr>
        <dsp:cNvPr id="0" name=""/>
        <dsp:cNvSpPr/>
      </dsp:nvSpPr>
      <dsp:spPr>
        <a:xfrm>
          <a:off x="5232019" y="104464"/>
          <a:ext cx="1216198" cy="1105627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15CD02-1C2F-4C25-A56C-9167FBE53917}">
      <dsp:nvSpPr>
        <dsp:cNvPr id="0" name=""/>
        <dsp:cNvSpPr/>
      </dsp:nvSpPr>
      <dsp:spPr>
        <a:xfrm>
          <a:off x="285041" y="385454"/>
          <a:ext cx="6094757" cy="522846"/>
        </a:xfrm>
        <a:prstGeom prst="rightArrow">
          <a:avLst/>
        </a:prstGeom>
        <a:solidFill>
          <a:schemeClr val="bg1"/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BCD46-AC91-41EB-BD95-13105E4E34E5}">
      <dsp:nvSpPr>
        <dsp:cNvPr id="0" name=""/>
        <dsp:cNvSpPr/>
      </dsp:nvSpPr>
      <dsp:spPr>
        <a:xfrm>
          <a:off x="6582180" y="2114171"/>
          <a:ext cx="1599991" cy="429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03"/>
              </a:lnTo>
              <a:lnTo>
                <a:pt x="1599991" y="361703"/>
              </a:lnTo>
              <a:lnTo>
                <a:pt x="1599991" y="4294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9D18A-592E-474A-B9ED-AB8876A71921}">
      <dsp:nvSpPr>
        <dsp:cNvPr id="0" name=""/>
        <dsp:cNvSpPr/>
      </dsp:nvSpPr>
      <dsp:spPr>
        <a:xfrm>
          <a:off x="6582180" y="2114171"/>
          <a:ext cx="114850" cy="40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458"/>
              </a:lnTo>
              <a:lnTo>
                <a:pt x="114850" y="340458"/>
              </a:lnTo>
              <a:lnTo>
                <a:pt x="114850" y="4082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695EA-03B4-4F3D-B89F-1926501986F8}">
      <dsp:nvSpPr>
        <dsp:cNvPr id="0" name=""/>
        <dsp:cNvSpPr/>
      </dsp:nvSpPr>
      <dsp:spPr>
        <a:xfrm>
          <a:off x="5138709" y="2114171"/>
          <a:ext cx="1443470" cy="471917"/>
        </a:xfrm>
        <a:custGeom>
          <a:avLst/>
          <a:gdLst/>
          <a:ahLst/>
          <a:cxnLst/>
          <a:rect l="0" t="0" r="0" b="0"/>
          <a:pathLst>
            <a:path>
              <a:moveTo>
                <a:pt x="1443470" y="0"/>
              </a:moveTo>
              <a:lnTo>
                <a:pt x="1443470" y="404127"/>
              </a:lnTo>
              <a:lnTo>
                <a:pt x="0" y="404127"/>
              </a:lnTo>
              <a:lnTo>
                <a:pt x="0" y="4719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6191D-4AE5-4080-AE46-687225226A2A}">
      <dsp:nvSpPr>
        <dsp:cNvPr id="0" name=""/>
        <dsp:cNvSpPr/>
      </dsp:nvSpPr>
      <dsp:spPr>
        <a:xfrm>
          <a:off x="4246610" y="850770"/>
          <a:ext cx="2335569" cy="440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18"/>
              </a:lnTo>
              <a:lnTo>
                <a:pt x="2335569" y="372418"/>
              </a:lnTo>
              <a:lnTo>
                <a:pt x="2335569" y="44020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DD30A-77F5-4038-B868-19E945FA3D66}">
      <dsp:nvSpPr>
        <dsp:cNvPr id="0" name=""/>
        <dsp:cNvSpPr/>
      </dsp:nvSpPr>
      <dsp:spPr>
        <a:xfrm>
          <a:off x="3635798" y="1983282"/>
          <a:ext cx="91440" cy="576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66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F7706-88F9-4CD2-BE81-2970D5898E16}">
      <dsp:nvSpPr>
        <dsp:cNvPr id="0" name=""/>
        <dsp:cNvSpPr/>
      </dsp:nvSpPr>
      <dsp:spPr>
        <a:xfrm>
          <a:off x="3681518" y="850770"/>
          <a:ext cx="565092" cy="443879"/>
        </a:xfrm>
        <a:custGeom>
          <a:avLst/>
          <a:gdLst/>
          <a:ahLst/>
          <a:cxnLst/>
          <a:rect l="0" t="0" r="0" b="0"/>
          <a:pathLst>
            <a:path>
              <a:moveTo>
                <a:pt x="565092" y="0"/>
              </a:moveTo>
              <a:lnTo>
                <a:pt x="565092" y="376089"/>
              </a:lnTo>
              <a:lnTo>
                <a:pt x="0" y="376089"/>
              </a:lnTo>
              <a:lnTo>
                <a:pt x="0" y="4438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1D637-B02A-41B4-9011-7E65B549F24C}">
      <dsp:nvSpPr>
        <dsp:cNvPr id="0" name=""/>
        <dsp:cNvSpPr/>
      </dsp:nvSpPr>
      <dsp:spPr>
        <a:xfrm>
          <a:off x="2088332" y="2043006"/>
          <a:ext cx="91440" cy="573717"/>
        </a:xfrm>
        <a:custGeom>
          <a:avLst/>
          <a:gdLst/>
          <a:ahLst/>
          <a:cxnLst/>
          <a:rect l="0" t="0" r="0" b="0"/>
          <a:pathLst>
            <a:path>
              <a:moveTo>
                <a:pt x="46803" y="0"/>
              </a:moveTo>
              <a:lnTo>
                <a:pt x="46803" y="505927"/>
              </a:lnTo>
              <a:lnTo>
                <a:pt x="45720" y="505927"/>
              </a:lnTo>
              <a:lnTo>
                <a:pt x="45720" y="57371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59F1E-B873-4E3E-88D8-7CE6174155C0}">
      <dsp:nvSpPr>
        <dsp:cNvPr id="0" name=""/>
        <dsp:cNvSpPr/>
      </dsp:nvSpPr>
      <dsp:spPr>
        <a:xfrm>
          <a:off x="2135135" y="850770"/>
          <a:ext cx="2111475" cy="443879"/>
        </a:xfrm>
        <a:custGeom>
          <a:avLst/>
          <a:gdLst/>
          <a:ahLst/>
          <a:cxnLst/>
          <a:rect l="0" t="0" r="0" b="0"/>
          <a:pathLst>
            <a:path>
              <a:moveTo>
                <a:pt x="2111475" y="0"/>
              </a:moveTo>
              <a:lnTo>
                <a:pt x="2111475" y="376089"/>
              </a:lnTo>
              <a:lnTo>
                <a:pt x="0" y="376089"/>
              </a:lnTo>
              <a:lnTo>
                <a:pt x="0" y="44387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157D-F312-49CC-B435-E2418D873B92}">
      <dsp:nvSpPr>
        <dsp:cNvPr id="0" name=""/>
        <dsp:cNvSpPr/>
      </dsp:nvSpPr>
      <dsp:spPr>
        <a:xfrm>
          <a:off x="510070" y="2132627"/>
          <a:ext cx="91440" cy="450593"/>
        </a:xfrm>
        <a:custGeom>
          <a:avLst/>
          <a:gdLst/>
          <a:ahLst/>
          <a:cxnLst/>
          <a:rect l="0" t="0" r="0" b="0"/>
          <a:pathLst>
            <a:path>
              <a:moveTo>
                <a:pt x="89911" y="0"/>
              </a:moveTo>
              <a:lnTo>
                <a:pt x="89911" y="382803"/>
              </a:lnTo>
              <a:lnTo>
                <a:pt x="45720" y="382803"/>
              </a:lnTo>
              <a:lnTo>
                <a:pt x="45720" y="4505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EAB4A-0D1A-41A5-83A3-418D76173D27}">
      <dsp:nvSpPr>
        <dsp:cNvPr id="0" name=""/>
        <dsp:cNvSpPr/>
      </dsp:nvSpPr>
      <dsp:spPr>
        <a:xfrm>
          <a:off x="599981" y="850770"/>
          <a:ext cx="3646629" cy="458665"/>
        </a:xfrm>
        <a:custGeom>
          <a:avLst/>
          <a:gdLst/>
          <a:ahLst/>
          <a:cxnLst/>
          <a:rect l="0" t="0" r="0" b="0"/>
          <a:pathLst>
            <a:path>
              <a:moveTo>
                <a:pt x="3646629" y="0"/>
              </a:moveTo>
              <a:lnTo>
                <a:pt x="3646629" y="390875"/>
              </a:lnTo>
              <a:lnTo>
                <a:pt x="0" y="390875"/>
              </a:lnTo>
              <a:lnTo>
                <a:pt x="0" y="4586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881EF-EBDA-429D-8824-14B1D4987BB7}">
      <dsp:nvSpPr>
        <dsp:cNvPr id="0" name=""/>
        <dsp:cNvSpPr/>
      </dsp:nvSpPr>
      <dsp:spPr>
        <a:xfrm>
          <a:off x="1004385" y="170445"/>
          <a:ext cx="6484450" cy="680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BC667-B9B6-46B2-B290-201A1F50F031}">
      <dsp:nvSpPr>
        <dsp:cNvPr id="0" name=""/>
        <dsp:cNvSpPr/>
      </dsp:nvSpPr>
      <dsp:spPr>
        <a:xfrm>
          <a:off x="1085692" y="247687"/>
          <a:ext cx="6484450" cy="68032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Programma di Sviluppo Rurale Nazionale  (PSRN)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2.140.000.000,00 €/totale </a:t>
          </a:r>
          <a:r>
            <a:rPr lang="it-IT" sz="1400" b="0" kern="1200" dirty="0" smtClean="0">
              <a:solidFill>
                <a:schemeClr val="tx1"/>
              </a:solidFill>
            </a:rPr>
            <a:t>(</a:t>
          </a:r>
          <a:r>
            <a:rPr lang="it-IT" sz="1400" b="0" i="0" u="none" kern="1200" baseline="0" dirty="0" smtClean="0">
              <a:solidFill>
                <a:schemeClr val="tx1"/>
              </a:solidFill>
            </a:rPr>
            <a:t>Risorse FEASR + Risorse nazionali)</a:t>
          </a:r>
          <a:endParaRPr lang="it-IT" sz="1400" b="0" kern="1200" dirty="0">
            <a:solidFill>
              <a:schemeClr val="tx1"/>
            </a:solidFill>
          </a:endParaRPr>
        </a:p>
      </dsp:txBody>
      <dsp:txXfrm>
        <a:off x="1085692" y="247687"/>
        <a:ext cx="6484450" cy="680324"/>
      </dsp:txXfrm>
    </dsp:sp>
    <dsp:sp modelId="{7DDD6D5B-A7C4-4BAC-A491-30D94FEA342A}">
      <dsp:nvSpPr>
        <dsp:cNvPr id="0" name=""/>
        <dsp:cNvSpPr/>
      </dsp:nvSpPr>
      <dsp:spPr>
        <a:xfrm>
          <a:off x="-78500" y="1309435"/>
          <a:ext cx="1356963" cy="82319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B9369-FC38-4F29-8FC2-C3ADF23BD96D}">
      <dsp:nvSpPr>
        <dsp:cNvPr id="0" name=""/>
        <dsp:cNvSpPr/>
      </dsp:nvSpPr>
      <dsp:spPr>
        <a:xfrm>
          <a:off x="2806" y="1386677"/>
          <a:ext cx="1356963" cy="82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Misura 4                            </a:t>
          </a:r>
          <a:r>
            <a:rPr lang="it-IT" sz="1300" kern="1200" dirty="0" smtClean="0"/>
            <a:t>Investimenti in immobilizzazioni materiali                                             </a:t>
          </a:r>
          <a:r>
            <a:rPr lang="it-IT" sz="1200" kern="1200" dirty="0" smtClean="0"/>
            <a:t> </a:t>
          </a:r>
          <a:endParaRPr lang="it-IT" sz="1200" kern="1200" dirty="0"/>
        </a:p>
      </dsp:txBody>
      <dsp:txXfrm>
        <a:off x="2806" y="1386677"/>
        <a:ext cx="1356963" cy="823192"/>
      </dsp:txXfrm>
    </dsp:sp>
    <dsp:sp modelId="{1415006C-9DAB-44B7-8ABA-7FBB4F9E8E97}">
      <dsp:nvSpPr>
        <dsp:cNvPr id="0" name=""/>
        <dsp:cNvSpPr/>
      </dsp:nvSpPr>
      <dsp:spPr>
        <a:xfrm>
          <a:off x="-55138" y="2583221"/>
          <a:ext cx="1221857" cy="201028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7AB9-C68F-4991-831F-A9582BC9D02B}">
      <dsp:nvSpPr>
        <dsp:cNvPr id="0" name=""/>
        <dsp:cNvSpPr/>
      </dsp:nvSpPr>
      <dsp:spPr>
        <a:xfrm>
          <a:off x="26168" y="2660463"/>
          <a:ext cx="1221857" cy="2010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Sott. 4.3.1  </a:t>
          </a:r>
          <a:r>
            <a:rPr lang="it-IT" sz="1300" kern="1200" dirty="0" smtClean="0"/>
            <a:t>Investimenti in infrastrutture irrigue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291.000.000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 dirty="0"/>
        </a:p>
      </dsp:txBody>
      <dsp:txXfrm>
        <a:off x="26168" y="2660463"/>
        <a:ext cx="1221857" cy="2010282"/>
      </dsp:txXfrm>
    </dsp:sp>
    <dsp:sp modelId="{BB7C1C74-D04F-46AD-A6DF-B8291D7FC399}">
      <dsp:nvSpPr>
        <dsp:cNvPr id="0" name=""/>
        <dsp:cNvSpPr/>
      </dsp:nvSpPr>
      <dsp:spPr>
        <a:xfrm>
          <a:off x="1495766" y="1294649"/>
          <a:ext cx="1278737" cy="74835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AA0A0-3606-41F7-AC29-3D85222EBE8F}">
      <dsp:nvSpPr>
        <dsp:cNvPr id="0" name=""/>
        <dsp:cNvSpPr/>
      </dsp:nvSpPr>
      <dsp:spPr>
        <a:xfrm>
          <a:off x="1577073" y="1371891"/>
          <a:ext cx="1278737" cy="748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Misura 10 </a:t>
          </a:r>
          <a:r>
            <a:rPr lang="it-IT" sz="1300" b="0" kern="1200" dirty="0" smtClean="0"/>
            <a:t>Pagamenti agro-climatico -ambientali</a:t>
          </a:r>
        </a:p>
      </dsp:txBody>
      <dsp:txXfrm>
        <a:off x="1577073" y="1371891"/>
        <a:ext cx="1278737" cy="748357"/>
      </dsp:txXfrm>
    </dsp:sp>
    <dsp:sp modelId="{8AD204BD-8907-4675-83D8-DFFB062E32C7}">
      <dsp:nvSpPr>
        <dsp:cNvPr id="0" name=""/>
        <dsp:cNvSpPr/>
      </dsp:nvSpPr>
      <dsp:spPr>
        <a:xfrm>
          <a:off x="1386338" y="2616724"/>
          <a:ext cx="1495428" cy="198988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FD85C-1BA3-4500-8C89-9D2C06037A13}">
      <dsp:nvSpPr>
        <dsp:cNvPr id="0" name=""/>
        <dsp:cNvSpPr/>
      </dsp:nvSpPr>
      <dsp:spPr>
        <a:xfrm>
          <a:off x="1467645" y="2693966"/>
          <a:ext cx="1495428" cy="1989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Sott. 10.2      </a:t>
          </a:r>
          <a:r>
            <a:rPr lang="it-IT" sz="1300" kern="1200" dirty="0" smtClean="0"/>
            <a:t>Sostegno per la conservazione l’uso e lo sviluppo sostenibili delle risorse genetiche in agricoltura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100.800.000</a:t>
          </a:r>
          <a:endParaRPr lang="it-IT" sz="1600" b="1" kern="1200" dirty="0">
            <a:solidFill>
              <a:srgbClr val="FF0000"/>
            </a:solidFill>
          </a:endParaRPr>
        </a:p>
      </dsp:txBody>
      <dsp:txXfrm>
        <a:off x="1467645" y="2693966"/>
        <a:ext cx="1495428" cy="1989883"/>
      </dsp:txXfrm>
    </dsp:sp>
    <dsp:sp modelId="{E551415C-4CDA-48C8-A8DB-C1B50A6B4B7E}">
      <dsp:nvSpPr>
        <dsp:cNvPr id="0" name=""/>
        <dsp:cNvSpPr/>
      </dsp:nvSpPr>
      <dsp:spPr>
        <a:xfrm>
          <a:off x="3025691" y="1294649"/>
          <a:ext cx="1311652" cy="6886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0FD98-DBB4-4255-A365-4DBCA9D4490C}">
      <dsp:nvSpPr>
        <dsp:cNvPr id="0" name=""/>
        <dsp:cNvSpPr/>
      </dsp:nvSpPr>
      <dsp:spPr>
        <a:xfrm>
          <a:off x="3106998" y="1371891"/>
          <a:ext cx="1311652" cy="688633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Misura 16                       </a:t>
          </a:r>
          <a:r>
            <a:rPr lang="it-IT" sz="1300" kern="1200" dirty="0" smtClean="0"/>
            <a:t>Cooperazione</a:t>
          </a:r>
          <a:endParaRPr lang="it-IT" sz="1300" kern="1200" dirty="0"/>
        </a:p>
      </dsp:txBody>
      <dsp:txXfrm>
        <a:off x="3106998" y="1371891"/>
        <a:ext cx="1311652" cy="688633"/>
      </dsp:txXfrm>
    </dsp:sp>
    <dsp:sp modelId="{F55D93C5-E501-41EE-A540-32D9F1AD6308}">
      <dsp:nvSpPr>
        <dsp:cNvPr id="0" name=""/>
        <dsp:cNvSpPr/>
      </dsp:nvSpPr>
      <dsp:spPr>
        <a:xfrm>
          <a:off x="3092728" y="2559937"/>
          <a:ext cx="1177578" cy="2029106"/>
        </a:xfrm>
        <a:prstGeom prst="roundRect">
          <a:avLst>
            <a:gd name="adj" fmla="val 10000"/>
          </a:avLst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D8CEE-E9A8-4790-B69A-2E151E31AA02}">
      <dsp:nvSpPr>
        <dsp:cNvPr id="0" name=""/>
        <dsp:cNvSpPr/>
      </dsp:nvSpPr>
      <dsp:spPr>
        <a:xfrm>
          <a:off x="3174035" y="2637179"/>
          <a:ext cx="1177578" cy="202910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Sott. 16.2 </a:t>
          </a:r>
          <a:r>
            <a:rPr lang="it-IT" sz="1300" kern="1200" dirty="0" smtClean="0"/>
            <a:t> Sostegno a progetti pilota e allo sviluppo di nuovi </a:t>
          </a:r>
          <a:r>
            <a:rPr lang="it-IT" sz="1300" kern="1200" dirty="0" err="1" smtClean="0"/>
            <a:t>prodottI</a:t>
          </a:r>
          <a:r>
            <a:rPr lang="it-IT" sz="1300" kern="1200" dirty="0" smtClean="0"/>
            <a:t>, pratiche, processi e tecnologie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93.200.000</a:t>
          </a:r>
          <a:r>
            <a:rPr lang="it-IT" sz="16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rgbClr val="FF0000"/>
            </a:solidFill>
          </a:endParaRPr>
        </a:p>
      </dsp:txBody>
      <dsp:txXfrm>
        <a:off x="3174035" y="2637179"/>
        <a:ext cx="1177578" cy="2029106"/>
      </dsp:txXfrm>
    </dsp:sp>
    <dsp:sp modelId="{F5F49815-F830-4EA9-98E8-D459074143FE}">
      <dsp:nvSpPr>
        <dsp:cNvPr id="0" name=""/>
        <dsp:cNvSpPr/>
      </dsp:nvSpPr>
      <dsp:spPr>
        <a:xfrm>
          <a:off x="5797878" y="1290978"/>
          <a:ext cx="1568604" cy="82319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9BEA2-2B0E-4C29-B81D-63DD44984EFD}">
      <dsp:nvSpPr>
        <dsp:cNvPr id="0" name=""/>
        <dsp:cNvSpPr/>
      </dsp:nvSpPr>
      <dsp:spPr>
        <a:xfrm>
          <a:off x="5879185" y="1368220"/>
          <a:ext cx="1568604" cy="823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Misura 17                               </a:t>
          </a:r>
          <a:r>
            <a:rPr lang="it-IT" sz="1300" kern="1200" dirty="0" smtClean="0"/>
            <a:t>Gestione del rischio</a:t>
          </a:r>
          <a:endParaRPr lang="it-IT" sz="1300" kern="1200" dirty="0"/>
        </a:p>
      </dsp:txBody>
      <dsp:txXfrm>
        <a:off x="5879185" y="1368220"/>
        <a:ext cx="1568604" cy="823192"/>
      </dsp:txXfrm>
    </dsp:sp>
    <dsp:sp modelId="{5D1C0CF9-659B-4099-9171-D6C96CB6C21A}">
      <dsp:nvSpPr>
        <dsp:cNvPr id="0" name=""/>
        <dsp:cNvSpPr/>
      </dsp:nvSpPr>
      <dsp:spPr>
        <a:xfrm>
          <a:off x="4424828" y="2586088"/>
          <a:ext cx="1427761" cy="20102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715AE-148F-4E34-98A6-A02A0F445913}">
      <dsp:nvSpPr>
        <dsp:cNvPr id="0" name=""/>
        <dsp:cNvSpPr/>
      </dsp:nvSpPr>
      <dsp:spPr>
        <a:xfrm>
          <a:off x="4506135" y="2663330"/>
          <a:ext cx="1427761" cy="2010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Sott. 17.1  </a:t>
          </a:r>
          <a:r>
            <a:rPr lang="it-IT" sz="1300" b="0" kern="1200" dirty="0" smtClean="0"/>
            <a:t>Premio  assicurativo per il raccolto, gli animali e le piante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1.396.800.000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/>
        </a:p>
      </dsp:txBody>
      <dsp:txXfrm>
        <a:off x="4506135" y="2663330"/>
        <a:ext cx="1427761" cy="2010282"/>
      </dsp:txXfrm>
    </dsp:sp>
    <dsp:sp modelId="{C24EA280-9AEE-4B3A-A9F6-78671498FEF1}">
      <dsp:nvSpPr>
        <dsp:cNvPr id="0" name=""/>
        <dsp:cNvSpPr/>
      </dsp:nvSpPr>
      <dsp:spPr>
        <a:xfrm>
          <a:off x="6020451" y="2522419"/>
          <a:ext cx="1353158" cy="21651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F1AAC-0E1E-4D61-98DC-B18CBCD0599B}">
      <dsp:nvSpPr>
        <dsp:cNvPr id="0" name=""/>
        <dsp:cNvSpPr/>
      </dsp:nvSpPr>
      <dsp:spPr>
        <a:xfrm>
          <a:off x="6101759" y="2599661"/>
          <a:ext cx="1353158" cy="2165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Sott. 17.2           </a:t>
          </a:r>
          <a:r>
            <a:rPr lang="it-IT" sz="1300" b="0" kern="1200" dirty="0" smtClean="0"/>
            <a:t>Fondi di </a:t>
          </a:r>
          <a:r>
            <a:rPr lang="it-IT" sz="1300" b="0" kern="1200" dirty="0" err="1" smtClean="0"/>
            <a:t>mutualizzazione</a:t>
          </a:r>
          <a:r>
            <a:rPr lang="it-IT" sz="1300" b="0" kern="1200" dirty="0" smtClean="0"/>
            <a:t> per le avversità atm., per le epizoozie e le fitopatie, per le infestazioni </a:t>
          </a:r>
          <a:r>
            <a:rPr lang="it-IT" sz="1300" b="0" kern="1200" dirty="0" err="1" smtClean="0"/>
            <a:t>parass</a:t>
          </a:r>
          <a:r>
            <a:rPr lang="it-IT" sz="1300" b="0" kern="1200" dirty="0" smtClean="0"/>
            <a:t> e per le </a:t>
          </a:r>
          <a:r>
            <a:rPr lang="it-IT" sz="1300" b="0" kern="1200" dirty="0" err="1" smtClean="0"/>
            <a:t>emerg</a:t>
          </a:r>
          <a:r>
            <a:rPr lang="it-IT" sz="1300" b="0" kern="1200" dirty="0" smtClean="0"/>
            <a:t>. amb.li     </a:t>
          </a:r>
          <a:r>
            <a:rPr lang="it-IT" sz="1600" b="1" kern="1200" dirty="0" smtClean="0">
              <a:solidFill>
                <a:srgbClr val="FF0000"/>
              </a:solidFill>
            </a:rPr>
            <a:t>97.000.000</a:t>
          </a:r>
          <a:r>
            <a:rPr lang="it-IT" sz="1300" b="0" kern="1200" dirty="0" smtClean="0"/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>
            <a:solidFill>
              <a:srgbClr val="FF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0" kern="1200" dirty="0"/>
        </a:p>
      </dsp:txBody>
      <dsp:txXfrm>
        <a:off x="6101759" y="2599661"/>
        <a:ext cx="1353158" cy="2165190"/>
      </dsp:txXfrm>
    </dsp:sp>
    <dsp:sp modelId="{E1A22059-4E73-4152-9E69-C4B267F07E35}">
      <dsp:nvSpPr>
        <dsp:cNvPr id="0" name=""/>
        <dsp:cNvSpPr/>
      </dsp:nvSpPr>
      <dsp:spPr>
        <a:xfrm>
          <a:off x="7564730" y="2543664"/>
          <a:ext cx="1234883" cy="21303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68084-F580-4C10-8271-5D70D1614CB5}">
      <dsp:nvSpPr>
        <dsp:cNvPr id="0" name=""/>
        <dsp:cNvSpPr/>
      </dsp:nvSpPr>
      <dsp:spPr>
        <a:xfrm>
          <a:off x="7646037" y="2620906"/>
          <a:ext cx="1234883" cy="213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Sott. 17.3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Strumento di stabilizzazione del reddito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000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rgbClr val="FF0000"/>
              </a:solidFill>
            </a:rPr>
            <a:t>97.000.000</a:t>
          </a:r>
        </a:p>
      </dsp:txBody>
      <dsp:txXfrm>
        <a:off x="7646037" y="2620906"/>
        <a:ext cx="1234883" cy="21303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E37005-46E2-4022-B548-FD939F699C75}">
      <dsp:nvSpPr>
        <dsp:cNvPr id="0" name=""/>
        <dsp:cNvSpPr/>
      </dsp:nvSpPr>
      <dsp:spPr>
        <a:xfrm>
          <a:off x="997" y="0"/>
          <a:ext cx="3385686" cy="379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</a:rPr>
            <a:t>Organizzazione dei produttori (OP)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997" y="0"/>
        <a:ext cx="3385686" cy="379624"/>
      </dsp:txXfrm>
    </dsp:sp>
    <dsp:sp modelId="{5160DFD6-EEC5-41AC-8F87-547275A7AEE4}">
      <dsp:nvSpPr>
        <dsp:cNvPr id="0" name=""/>
        <dsp:cNvSpPr/>
      </dsp:nvSpPr>
      <dsp:spPr>
        <a:xfrm>
          <a:off x="339566" y="379624"/>
          <a:ext cx="164488" cy="268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396"/>
              </a:lnTo>
              <a:lnTo>
                <a:pt x="164488" y="2683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9769C-4402-4954-95C7-EF64D9BD28CA}">
      <dsp:nvSpPr>
        <dsp:cNvPr id="0" name=""/>
        <dsp:cNvSpPr/>
      </dsp:nvSpPr>
      <dsp:spPr>
        <a:xfrm>
          <a:off x="504054" y="457057"/>
          <a:ext cx="4717082" cy="381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Per la gestione del settore viene confermato il ruolo determinante delle OP</a:t>
          </a:r>
          <a:endParaRPr lang="it-IT" sz="1200" kern="1200" dirty="0"/>
        </a:p>
      </dsp:txBody>
      <dsp:txXfrm>
        <a:off x="504054" y="457057"/>
        <a:ext cx="4717082" cy="381924"/>
      </dsp:txXfrm>
    </dsp:sp>
    <dsp:sp modelId="{F7DF1F36-674D-42A7-9853-1FF633B05DD0}">
      <dsp:nvSpPr>
        <dsp:cNvPr id="0" name=""/>
        <dsp:cNvSpPr/>
      </dsp:nvSpPr>
      <dsp:spPr>
        <a:xfrm>
          <a:off x="339566" y="379624"/>
          <a:ext cx="179673" cy="1201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836"/>
              </a:lnTo>
              <a:lnTo>
                <a:pt x="179673" y="12018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F0C85-6F6E-445F-BAFC-B707675C5069}">
      <dsp:nvSpPr>
        <dsp:cNvPr id="0" name=""/>
        <dsp:cNvSpPr/>
      </dsp:nvSpPr>
      <dsp:spPr>
        <a:xfrm>
          <a:off x="519239" y="1008112"/>
          <a:ext cx="4901622" cy="114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Il contributo UE è fissato al </a:t>
          </a:r>
          <a:r>
            <a:rPr lang="it-IT" sz="1200" kern="1200" dirty="0" err="1" smtClean="0"/>
            <a:t>max</a:t>
          </a:r>
          <a:r>
            <a:rPr lang="it-IT" sz="1200" kern="1200" dirty="0" smtClean="0"/>
            <a:t> al </a:t>
          </a:r>
          <a:r>
            <a:rPr lang="it-IT" sz="1400" b="1" kern="1200" dirty="0" smtClean="0">
              <a:solidFill>
                <a:schemeClr val="tx1"/>
              </a:solidFill>
            </a:rPr>
            <a:t>4,1%</a:t>
          </a:r>
          <a:r>
            <a:rPr lang="it-IT" sz="1200" kern="1200" dirty="0" smtClean="0"/>
            <a:t> del valore di produzione commercializzata </a:t>
          </a:r>
          <a:r>
            <a:rPr lang="it-IT" sz="1200" b="1" kern="1200" dirty="0" smtClean="0">
              <a:solidFill>
                <a:srgbClr val="FF0000"/>
              </a:solidFill>
            </a:rPr>
            <a:t>(VPC).  </a:t>
          </a:r>
          <a:r>
            <a:rPr lang="it-IT" sz="1200" b="0" kern="1200" dirty="0" smtClean="0">
              <a:solidFill>
                <a:schemeClr val="tx1"/>
              </a:solidFill>
            </a:rPr>
            <a:t>M</a:t>
          </a:r>
          <a:r>
            <a:rPr lang="it-IT" sz="1200" kern="1200" dirty="0" smtClean="0"/>
            <a:t>aggiore è la VPC &gt; è la spesa sostenuta da Bruxelles, per tramite di Agea e senza alcuna preliminare ripartizione dei fondi fra le Regioni.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L’aiuto è aumentato al </a:t>
          </a:r>
          <a:r>
            <a:rPr lang="it-IT" sz="1400" b="1" kern="1200" dirty="0" smtClean="0">
              <a:solidFill>
                <a:schemeClr val="tx1"/>
              </a:solidFill>
            </a:rPr>
            <a:t>4,6%</a:t>
          </a:r>
          <a:r>
            <a:rPr lang="it-IT" sz="1200" kern="1200" dirty="0" smtClean="0"/>
            <a:t> del VPC, se lo stesso viene destinato esclusivamente alle misure di gestione e prevenzione delle crisi.</a:t>
          </a:r>
          <a:endParaRPr lang="it-IT" sz="1200" kern="1200" dirty="0"/>
        </a:p>
      </dsp:txBody>
      <dsp:txXfrm>
        <a:off x="519239" y="1008112"/>
        <a:ext cx="4901622" cy="1146696"/>
      </dsp:txXfrm>
    </dsp:sp>
    <dsp:sp modelId="{65D0133B-6C2D-40E2-9403-35A1FFB8651E}">
      <dsp:nvSpPr>
        <dsp:cNvPr id="0" name=""/>
        <dsp:cNvSpPr/>
      </dsp:nvSpPr>
      <dsp:spPr>
        <a:xfrm>
          <a:off x="339566" y="379624"/>
          <a:ext cx="179673" cy="209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977"/>
              </a:lnTo>
              <a:lnTo>
                <a:pt x="179673" y="20919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BFF2A-CAD5-4A16-89AF-6D3A451EAEB7}">
      <dsp:nvSpPr>
        <dsp:cNvPr id="0" name=""/>
        <dsp:cNvSpPr/>
      </dsp:nvSpPr>
      <dsp:spPr>
        <a:xfrm>
          <a:off x="519239" y="2268150"/>
          <a:ext cx="4820984" cy="406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È maggiore la flessibilità per rendere le OP più attraenti (il produttore potrà aderire a più OP per ciascun prodotto)</a:t>
          </a:r>
          <a:endParaRPr lang="it-IT" sz="1200" kern="1200" dirty="0"/>
        </a:p>
      </dsp:txBody>
      <dsp:txXfrm>
        <a:off x="519239" y="2268150"/>
        <a:ext cx="4820984" cy="406904"/>
      </dsp:txXfrm>
    </dsp:sp>
    <dsp:sp modelId="{53F74F36-B127-4E84-9501-7B4AB7CB2E8A}">
      <dsp:nvSpPr>
        <dsp:cNvPr id="0" name=""/>
        <dsp:cNvSpPr/>
      </dsp:nvSpPr>
      <dsp:spPr>
        <a:xfrm>
          <a:off x="339566" y="379624"/>
          <a:ext cx="164488" cy="265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5816"/>
              </a:lnTo>
              <a:lnTo>
                <a:pt x="164488" y="26558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F87C3-7908-42EB-9AD7-4EBE2C25C670}">
      <dsp:nvSpPr>
        <dsp:cNvPr id="0" name=""/>
        <dsp:cNvSpPr/>
      </dsp:nvSpPr>
      <dsp:spPr>
        <a:xfrm>
          <a:off x="504054" y="2808313"/>
          <a:ext cx="4753429" cy="454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Sono previsti finanziamenti supplementari in zone con bassi livelli di organizzazione</a:t>
          </a:r>
          <a:endParaRPr lang="it-IT" sz="1200" kern="1200" dirty="0"/>
        </a:p>
      </dsp:txBody>
      <dsp:txXfrm>
        <a:off x="504054" y="2808313"/>
        <a:ext cx="4753429" cy="454254"/>
      </dsp:txXfrm>
    </dsp:sp>
    <dsp:sp modelId="{D7601451-6540-4413-B893-DCCCDFFB9169}">
      <dsp:nvSpPr>
        <dsp:cNvPr id="0" name=""/>
        <dsp:cNvSpPr/>
      </dsp:nvSpPr>
      <dsp:spPr>
        <a:xfrm>
          <a:off x="339566" y="379624"/>
          <a:ext cx="153658" cy="455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8758"/>
              </a:lnTo>
              <a:lnTo>
                <a:pt x="153658" y="455875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705C9-798E-4C79-BAC3-C1A77EE3B872}">
      <dsp:nvSpPr>
        <dsp:cNvPr id="0" name=""/>
        <dsp:cNvSpPr/>
      </dsp:nvSpPr>
      <dsp:spPr>
        <a:xfrm>
          <a:off x="493224" y="4764198"/>
          <a:ext cx="4794350" cy="3483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Si promuovono fusioni tra OP e associazioni di OP (AOP)</a:t>
          </a:r>
          <a:endParaRPr lang="it-IT" sz="1200" kern="1200" dirty="0"/>
        </a:p>
      </dsp:txBody>
      <dsp:txXfrm>
        <a:off x="493224" y="4764198"/>
        <a:ext cx="4794350" cy="348369"/>
      </dsp:txXfrm>
    </dsp:sp>
    <dsp:sp modelId="{21E6A35C-C001-4CFC-9387-413741F1A957}">
      <dsp:nvSpPr>
        <dsp:cNvPr id="0" name=""/>
        <dsp:cNvSpPr/>
      </dsp:nvSpPr>
      <dsp:spPr>
        <a:xfrm>
          <a:off x="339566" y="379624"/>
          <a:ext cx="92481" cy="3552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2037"/>
              </a:lnTo>
              <a:lnTo>
                <a:pt x="92481" y="35520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A7885-FAA1-4982-8366-16D1A7751E8F}">
      <dsp:nvSpPr>
        <dsp:cNvPr id="0" name=""/>
        <dsp:cNvSpPr/>
      </dsp:nvSpPr>
      <dsp:spPr>
        <a:xfrm>
          <a:off x="432047" y="3384378"/>
          <a:ext cx="4846640" cy="1094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Il MIPAAF svolge soltanto una funzione di definizione </a:t>
          </a:r>
          <a:r>
            <a:rPr lang="it-IT" sz="1200" b="1" kern="1200" dirty="0" smtClean="0"/>
            <a:t>della strategia nazionale </a:t>
          </a:r>
          <a:r>
            <a:rPr lang="it-IT" sz="1200" kern="1200" dirty="0" smtClean="0"/>
            <a:t>sulla quale si basano i PO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Ciascuna OP riconosciuta dal MIPAAF elabora un PO pluriennale (con durata fra 3 e 5 anni), che può essere aggiornato entro il </a:t>
          </a:r>
          <a:r>
            <a:rPr lang="it-IT" sz="1200" b="1" kern="1200" dirty="0" smtClean="0"/>
            <a:t>30/09 </a:t>
          </a:r>
          <a:r>
            <a:rPr lang="it-IT" sz="1200" kern="1200" dirty="0" smtClean="0"/>
            <a:t>di ciascun anno; ne discende che i PO dell'ortofrutta sono già stati elaborati.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432047" y="3384378"/>
        <a:ext cx="4846640" cy="1094566"/>
      </dsp:txXfrm>
    </dsp:sp>
    <dsp:sp modelId="{6F758994-8B96-4F42-B2D1-71A0092B28B1}">
      <dsp:nvSpPr>
        <dsp:cNvPr id="0" name=""/>
        <dsp:cNvSpPr/>
      </dsp:nvSpPr>
      <dsp:spPr>
        <a:xfrm>
          <a:off x="5587094" y="0"/>
          <a:ext cx="3196883" cy="486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1"/>
              </a:solidFill>
            </a:rPr>
            <a:t>Gestione delle crisi di mercato</a:t>
          </a:r>
          <a:endParaRPr lang="it-IT" sz="1600" kern="1200" dirty="0">
            <a:solidFill>
              <a:schemeClr val="tx1"/>
            </a:solidFill>
          </a:endParaRPr>
        </a:p>
      </dsp:txBody>
      <dsp:txXfrm>
        <a:off x="5587094" y="0"/>
        <a:ext cx="3196883" cy="486442"/>
      </dsp:txXfrm>
    </dsp:sp>
    <dsp:sp modelId="{C03CA81B-0613-4A9A-B992-B7A4B28E0C52}">
      <dsp:nvSpPr>
        <dsp:cNvPr id="0" name=""/>
        <dsp:cNvSpPr/>
      </dsp:nvSpPr>
      <dsp:spPr>
        <a:xfrm>
          <a:off x="5906783" y="486442"/>
          <a:ext cx="320685" cy="664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036"/>
              </a:lnTo>
              <a:lnTo>
                <a:pt x="320685" y="6640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FECF9-0CDE-4B49-AF5F-E1BDBF4A4A3F}">
      <dsp:nvSpPr>
        <dsp:cNvPr id="0" name=""/>
        <dsp:cNvSpPr/>
      </dsp:nvSpPr>
      <dsp:spPr>
        <a:xfrm>
          <a:off x="6227468" y="907258"/>
          <a:ext cx="2557507" cy="486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Sarà organizzata tramite le OP                     (co-finanziamento UE al 50%)</a:t>
          </a:r>
          <a:endParaRPr lang="it-IT" sz="1200" kern="1200" dirty="0"/>
        </a:p>
      </dsp:txBody>
      <dsp:txXfrm>
        <a:off x="6227468" y="907258"/>
        <a:ext cx="2557507" cy="486442"/>
      </dsp:txXfrm>
    </dsp:sp>
    <dsp:sp modelId="{AC1AE2FD-14E5-4A25-A4A0-9FB93ABDC07B}">
      <dsp:nvSpPr>
        <dsp:cNvPr id="0" name=""/>
        <dsp:cNvSpPr/>
      </dsp:nvSpPr>
      <dsp:spPr>
        <a:xfrm>
          <a:off x="5906783" y="486442"/>
          <a:ext cx="320685" cy="2022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742"/>
              </a:lnTo>
              <a:lnTo>
                <a:pt x="320685" y="20227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19790-F111-43CC-9E32-F5BA03DBBBCE}">
      <dsp:nvSpPr>
        <dsp:cNvPr id="0" name=""/>
        <dsp:cNvSpPr/>
      </dsp:nvSpPr>
      <dsp:spPr>
        <a:xfrm>
          <a:off x="6227468" y="1488606"/>
          <a:ext cx="2557507" cy="2041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Gli strumenti a disposizione sono: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FF0000"/>
              </a:solidFill>
            </a:rPr>
            <a:t>-</a:t>
          </a:r>
          <a:r>
            <a:rPr lang="it-IT" sz="1200" kern="1200" dirty="0" smtClean="0"/>
            <a:t>raccolta prima della maturazione o mancata raccolta;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FF0000"/>
              </a:solidFill>
            </a:rPr>
            <a:t>-</a:t>
          </a:r>
          <a:r>
            <a:rPr lang="it-IT" sz="1200" kern="1200" dirty="0" smtClean="0"/>
            <a:t>promozione tempestiva e comunicazione mirata in tempo di crisi;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FF0000"/>
              </a:solidFill>
            </a:rPr>
            <a:t>-</a:t>
          </a:r>
          <a:r>
            <a:rPr lang="it-IT" sz="1200" kern="1200" dirty="0" smtClean="0"/>
            <a:t>formazione;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rgbClr val="FF0000"/>
              </a:solidFill>
            </a:rPr>
            <a:t>-</a:t>
          </a:r>
          <a:r>
            <a:rPr lang="it-IT" sz="1200" kern="1200" dirty="0" smtClean="0"/>
            <a:t>sostegno alla costituzione di fondi mutualistici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6227468" y="1488606"/>
        <a:ext cx="2557507" cy="20411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E37005-46E2-4022-B548-FD939F699C75}">
      <dsp:nvSpPr>
        <dsp:cNvPr id="0" name=""/>
        <dsp:cNvSpPr/>
      </dsp:nvSpPr>
      <dsp:spPr>
        <a:xfrm>
          <a:off x="37608" y="0"/>
          <a:ext cx="3587736" cy="610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A)</a:t>
          </a:r>
          <a:r>
            <a:rPr lang="it-IT" sz="1400" kern="1200" dirty="0" smtClean="0">
              <a:solidFill>
                <a:schemeClr val="tx1"/>
              </a:solidFill>
            </a:rPr>
            <a:t> Sviluppo azioni di informazione per migliorare la conoscenza dei prodotti DOP e IGP 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37608" y="0"/>
        <a:ext cx="3587736" cy="610353"/>
      </dsp:txXfrm>
    </dsp:sp>
    <dsp:sp modelId="{5160DFD6-EEC5-41AC-8F87-547275A7AEE4}">
      <dsp:nvSpPr>
        <dsp:cNvPr id="0" name=""/>
        <dsp:cNvSpPr/>
      </dsp:nvSpPr>
      <dsp:spPr>
        <a:xfrm>
          <a:off x="396382" y="610353"/>
          <a:ext cx="160788" cy="749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215"/>
              </a:lnTo>
              <a:lnTo>
                <a:pt x="160788" y="74921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9769C-4402-4954-95C7-EF64D9BD28CA}">
      <dsp:nvSpPr>
        <dsp:cNvPr id="0" name=""/>
        <dsp:cNvSpPr/>
      </dsp:nvSpPr>
      <dsp:spPr>
        <a:xfrm>
          <a:off x="557170" y="732263"/>
          <a:ext cx="2710504" cy="1254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1)</a:t>
          </a:r>
          <a:r>
            <a:rPr lang="it-IT" sz="1200" kern="1200" dirty="0" smtClean="0"/>
            <a:t> Organizzazione e partecipazione a fiere, convegni, esposizioni, concorsi, pubblicazioni e divulgazioni di conoscenze: spese iscrizione, viaggio, pubblicazione siti web, affitto locali e stand espositivi.                                       </a:t>
          </a:r>
          <a:r>
            <a:rPr lang="it-IT" sz="1200" b="1" kern="1200" dirty="0" smtClean="0">
              <a:solidFill>
                <a:schemeClr val="tx2"/>
              </a:solidFill>
            </a:rPr>
            <a:t>90% contributo sulla spesa ammessa</a:t>
          </a:r>
          <a:endParaRPr lang="it-IT" sz="1200" b="1" kern="1200" dirty="0">
            <a:solidFill>
              <a:schemeClr val="tx2"/>
            </a:solidFill>
          </a:endParaRPr>
        </a:p>
      </dsp:txBody>
      <dsp:txXfrm>
        <a:off x="557170" y="732263"/>
        <a:ext cx="2710504" cy="1254612"/>
      </dsp:txXfrm>
    </dsp:sp>
    <dsp:sp modelId="{F7DF1F36-674D-42A7-9853-1FF633B05DD0}">
      <dsp:nvSpPr>
        <dsp:cNvPr id="0" name=""/>
        <dsp:cNvSpPr/>
      </dsp:nvSpPr>
      <dsp:spPr>
        <a:xfrm>
          <a:off x="396382" y="610353"/>
          <a:ext cx="231784" cy="2034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618"/>
              </a:lnTo>
              <a:lnTo>
                <a:pt x="231784" y="203461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F0C85-6F6E-445F-BAFC-B707675C5069}">
      <dsp:nvSpPr>
        <dsp:cNvPr id="0" name=""/>
        <dsp:cNvSpPr/>
      </dsp:nvSpPr>
      <dsp:spPr>
        <a:xfrm>
          <a:off x="628167" y="2100411"/>
          <a:ext cx="2710504" cy="108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2)</a:t>
          </a:r>
          <a:r>
            <a:rPr lang="it-IT" sz="1200" kern="1200" dirty="0" smtClean="0"/>
            <a:t> Attività di info, scambi interaziendali di breve durata, visite aziende agricole: spese per info, viaggi, soggiorno e vitto per i partecipanti, di prestazione servizi durante l’assenza dei partecipanti.                                                    </a:t>
          </a:r>
          <a:r>
            <a:rPr lang="it-IT" sz="1200" b="1" kern="1200" dirty="0" smtClean="0">
              <a:solidFill>
                <a:schemeClr val="tx2"/>
              </a:solidFill>
            </a:rPr>
            <a:t>90% contributo sulla spesa ammessa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628167" y="2100411"/>
        <a:ext cx="2710504" cy="1089121"/>
      </dsp:txXfrm>
    </dsp:sp>
    <dsp:sp modelId="{65D0133B-6C2D-40E2-9403-35A1FFB8651E}">
      <dsp:nvSpPr>
        <dsp:cNvPr id="0" name=""/>
        <dsp:cNvSpPr/>
      </dsp:nvSpPr>
      <dsp:spPr>
        <a:xfrm>
          <a:off x="396382" y="610353"/>
          <a:ext cx="231784" cy="3264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222"/>
              </a:lnTo>
              <a:lnTo>
                <a:pt x="231784" y="32642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BFF2A-CAD5-4A16-89AF-6D3A451EAEB7}">
      <dsp:nvSpPr>
        <dsp:cNvPr id="0" name=""/>
        <dsp:cNvSpPr/>
      </dsp:nvSpPr>
      <dsp:spPr>
        <a:xfrm>
          <a:off x="628167" y="3324550"/>
          <a:ext cx="2710504" cy="1100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3) </a:t>
          </a:r>
          <a:r>
            <a:rPr lang="it-IT" sz="1200" kern="1200" dirty="0" smtClean="0"/>
            <a:t>Organizzazione e partecipazione a fiere, mostre, ecc.: costi per locazione, installazione e gestione dello stand di una impresa ad una determinata fiera o mostra.                                                                   </a:t>
          </a:r>
          <a:r>
            <a:rPr lang="it-IT" sz="1200" b="1" kern="1200" dirty="0" smtClean="0">
              <a:solidFill>
                <a:schemeClr val="tx2"/>
              </a:solidFill>
            </a:rPr>
            <a:t>50% contributo sulla spesa ammessa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628167" y="3324550"/>
        <a:ext cx="2710504" cy="1100053"/>
      </dsp:txXfrm>
    </dsp:sp>
    <dsp:sp modelId="{6F758994-8B96-4F42-B2D1-71A0092B28B1}">
      <dsp:nvSpPr>
        <dsp:cNvPr id="0" name=""/>
        <dsp:cNvSpPr/>
      </dsp:nvSpPr>
      <dsp:spPr>
        <a:xfrm>
          <a:off x="3831582" y="0"/>
          <a:ext cx="4180104" cy="6121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tx1"/>
              </a:solidFill>
            </a:rPr>
            <a:t>B)</a:t>
          </a:r>
          <a:r>
            <a:rPr lang="it-IT" sz="1400" kern="1200" dirty="0" smtClean="0">
              <a:solidFill>
                <a:schemeClr val="tx1"/>
              </a:solidFill>
            </a:rPr>
            <a:t> Iniziative per garantire la salvaguardia e a sostenere lo sviluppo dei prodotti DOP e IGP</a:t>
          </a:r>
          <a:endParaRPr lang="it-IT" sz="1400" kern="1200" dirty="0">
            <a:solidFill>
              <a:schemeClr val="tx1"/>
            </a:solidFill>
          </a:endParaRPr>
        </a:p>
      </dsp:txBody>
      <dsp:txXfrm>
        <a:off x="3831582" y="0"/>
        <a:ext cx="4180104" cy="612163"/>
      </dsp:txXfrm>
    </dsp:sp>
    <dsp:sp modelId="{C03CA81B-0613-4A9A-B992-B7A4B28E0C52}">
      <dsp:nvSpPr>
        <dsp:cNvPr id="0" name=""/>
        <dsp:cNvSpPr/>
      </dsp:nvSpPr>
      <dsp:spPr>
        <a:xfrm>
          <a:off x="4249592" y="612163"/>
          <a:ext cx="149480" cy="681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75"/>
              </a:lnTo>
              <a:lnTo>
                <a:pt x="149480" y="68137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FECF9-0CDE-4B49-AF5F-E1BDBF4A4A3F}">
      <dsp:nvSpPr>
        <dsp:cNvPr id="0" name=""/>
        <dsp:cNvSpPr/>
      </dsp:nvSpPr>
      <dsp:spPr>
        <a:xfrm>
          <a:off x="4399072" y="664825"/>
          <a:ext cx="4161051" cy="1257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1)</a:t>
          </a:r>
          <a:r>
            <a:rPr lang="it-IT" sz="1200" kern="1200" dirty="0" smtClean="0"/>
            <a:t> Spese per azioni di formazione professionale, acquisire competenze: corsi formazione, seminari, ecc., ed attività dimostrative.: spese per formazione, viaggio, soggiorno e diaria partecipanti, prestazione servizi sostituzione durante l’assenza partecipanti.                                                                                         </a:t>
          </a:r>
          <a:r>
            <a:rPr lang="it-IT" sz="1200" b="1" kern="1200" dirty="0" smtClean="0">
              <a:solidFill>
                <a:schemeClr val="tx2"/>
              </a:solidFill>
            </a:rPr>
            <a:t>90% contributo sulla spesa ammessa. Per le attività dimostrative importo </a:t>
          </a:r>
          <a:r>
            <a:rPr lang="it-IT" sz="1200" b="1" kern="1200" dirty="0" err="1" smtClean="0">
              <a:solidFill>
                <a:schemeClr val="tx2"/>
              </a:solidFill>
            </a:rPr>
            <a:t>max</a:t>
          </a:r>
          <a:r>
            <a:rPr lang="it-IT" sz="1200" b="1" kern="1200" dirty="0" smtClean="0">
              <a:solidFill>
                <a:schemeClr val="tx2"/>
              </a:solidFill>
            </a:rPr>
            <a:t> 100 </a:t>
          </a:r>
          <a:r>
            <a:rPr lang="it-IT" sz="1200" b="1" kern="1200" dirty="0" err="1" smtClean="0">
              <a:solidFill>
                <a:schemeClr val="tx2"/>
              </a:solidFill>
            </a:rPr>
            <a:t>mla</a:t>
          </a:r>
          <a:r>
            <a:rPr lang="it-IT" sz="1200" b="1" kern="1200" dirty="0" smtClean="0">
              <a:solidFill>
                <a:schemeClr val="tx2"/>
              </a:solidFill>
            </a:rPr>
            <a:t> € per tre esercizi fiscali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 </a:t>
          </a:r>
          <a:endParaRPr lang="it-IT" sz="1200" kern="1200" dirty="0"/>
        </a:p>
      </dsp:txBody>
      <dsp:txXfrm>
        <a:off x="4399072" y="664825"/>
        <a:ext cx="4161051" cy="1257427"/>
      </dsp:txXfrm>
    </dsp:sp>
    <dsp:sp modelId="{48E65D8A-53B3-4024-891C-94E378D59208}">
      <dsp:nvSpPr>
        <dsp:cNvPr id="0" name=""/>
        <dsp:cNvSpPr/>
      </dsp:nvSpPr>
      <dsp:spPr>
        <a:xfrm>
          <a:off x="4249592" y="612163"/>
          <a:ext cx="229414" cy="168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980"/>
              </a:lnTo>
              <a:lnTo>
                <a:pt x="229414" y="16849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011FD-319C-4202-BA82-00FE10502D80}">
      <dsp:nvSpPr>
        <dsp:cNvPr id="0" name=""/>
        <dsp:cNvSpPr/>
      </dsp:nvSpPr>
      <dsp:spPr>
        <a:xfrm>
          <a:off x="4479006" y="1983556"/>
          <a:ext cx="4090158" cy="627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2) </a:t>
          </a:r>
          <a:r>
            <a:rPr lang="it-IT" sz="1200" kern="1200" dirty="0" smtClean="0"/>
            <a:t>Spese per studi, ricerche monitoraggio mercato: personale, strumentazione, ricerca, costi dei materiali, forniture.              </a:t>
          </a:r>
          <a:r>
            <a:rPr lang="it-IT" sz="1200" b="1" kern="1200" dirty="0" smtClean="0">
              <a:solidFill>
                <a:schemeClr val="tx2"/>
              </a:solidFill>
            </a:rPr>
            <a:t>90% contributo sulla spesa ammessa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   </a:t>
          </a:r>
          <a:endParaRPr lang="it-IT" sz="1200" kern="1200" dirty="0"/>
        </a:p>
      </dsp:txBody>
      <dsp:txXfrm>
        <a:off x="4479006" y="1983556"/>
        <a:ext cx="4090158" cy="627176"/>
      </dsp:txXfrm>
    </dsp:sp>
    <dsp:sp modelId="{2CA4265E-AACE-4CAA-9FE6-B9BB8EB4D73F}">
      <dsp:nvSpPr>
        <dsp:cNvPr id="0" name=""/>
        <dsp:cNvSpPr/>
      </dsp:nvSpPr>
      <dsp:spPr>
        <a:xfrm>
          <a:off x="4249592" y="612163"/>
          <a:ext cx="278649" cy="2462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273"/>
              </a:lnTo>
              <a:lnTo>
                <a:pt x="278649" y="24622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4C117-B147-46D1-A276-6A1BDDE9D7F4}">
      <dsp:nvSpPr>
        <dsp:cNvPr id="0" name=""/>
        <dsp:cNvSpPr/>
      </dsp:nvSpPr>
      <dsp:spPr>
        <a:xfrm>
          <a:off x="4528241" y="2714341"/>
          <a:ext cx="4185650" cy="720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3)</a:t>
          </a:r>
          <a:r>
            <a:rPr lang="it-IT" sz="1200" kern="1200" dirty="0" smtClean="0"/>
            <a:t> Spese per formazione: formatori e relativi costi, consulenza, spese relative ai partecipanti alla formazione per le ore in cui i partecipanti hanno seguito la formazione.                                     </a:t>
          </a:r>
          <a:r>
            <a:rPr lang="it-IT" sz="1200" b="1" kern="1200" dirty="0" smtClean="0">
              <a:solidFill>
                <a:schemeClr val="tx2"/>
              </a:solidFill>
            </a:rPr>
            <a:t>90% contributo sulla spesa ammessa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4528241" y="2714341"/>
        <a:ext cx="4185650" cy="720191"/>
      </dsp:txXfrm>
    </dsp:sp>
    <dsp:sp modelId="{9814A92A-BDB7-4AB1-9039-BD99C03CC327}">
      <dsp:nvSpPr>
        <dsp:cNvPr id="0" name=""/>
        <dsp:cNvSpPr/>
      </dsp:nvSpPr>
      <dsp:spPr>
        <a:xfrm>
          <a:off x="4249592" y="612163"/>
          <a:ext cx="278649" cy="328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168"/>
              </a:lnTo>
              <a:lnTo>
                <a:pt x="278649" y="32891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68244-169A-4530-95FC-BAB592205D98}">
      <dsp:nvSpPr>
        <dsp:cNvPr id="0" name=""/>
        <dsp:cNvSpPr/>
      </dsp:nvSpPr>
      <dsp:spPr>
        <a:xfrm>
          <a:off x="4528241" y="3572839"/>
          <a:ext cx="4079547" cy="656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4)</a:t>
          </a:r>
          <a:r>
            <a:rPr lang="it-IT" sz="1200" kern="1200" dirty="0" smtClean="0"/>
            <a:t> Spese per attività di consulenza prestati da consulenti esterni.                                                                                            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tx2"/>
              </a:solidFill>
            </a:rPr>
            <a:t>90% contributo sulla spesa ammessa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4528241" y="3572839"/>
        <a:ext cx="4079547" cy="656986"/>
      </dsp:txXfrm>
    </dsp:sp>
    <dsp:sp modelId="{F26FABC1-4123-48F6-A5FF-DA2F50579138}">
      <dsp:nvSpPr>
        <dsp:cNvPr id="0" name=""/>
        <dsp:cNvSpPr/>
      </dsp:nvSpPr>
      <dsp:spPr>
        <a:xfrm>
          <a:off x="4249592" y="612163"/>
          <a:ext cx="278649" cy="41706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0652"/>
              </a:lnTo>
              <a:lnTo>
                <a:pt x="278649" y="417065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6E716-D099-4BEB-92AD-FD00F0D0AD52}">
      <dsp:nvSpPr>
        <dsp:cNvPr id="0" name=""/>
        <dsp:cNvSpPr/>
      </dsp:nvSpPr>
      <dsp:spPr>
        <a:xfrm>
          <a:off x="4528241" y="4381056"/>
          <a:ext cx="4051896" cy="803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rgbClr val="FF0000"/>
              </a:solidFill>
            </a:rPr>
            <a:t>5)</a:t>
          </a:r>
          <a:r>
            <a:rPr lang="it-IT" sz="1200" kern="1200" dirty="0" smtClean="0"/>
            <a:t> Spese per ricerche monitoraggio mercato: spese ricercatori, costi strumentazione, costi consulenza progetto.                      - ---</a:t>
          </a:r>
          <a:r>
            <a:rPr lang="it-IT" sz="1200" b="1" kern="1200" dirty="0" smtClean="0">
              <a:solidFill>
                <a:schemeClr val="tx2"/>
              </a:solidFill>
            </a:rPr>
            <a:t>90% contributo sulla spesa ammessa                                              </a:t>
          </a:r>
          <a:r>
            <a:rPr lang="it-IT" sz="1200" kern="1200" dirty="0" smtClean="0"/>
            <a:t>- </a:t>
          </a:r>
          <a:r>
            <a:rPr lang="it-IT" sz="1200" b="1" kern="1200" dirty="0" smtClean="0">
              <a:solidFill>
                <a:schemeClr val="tx2"/>
              </a:solidFill>
            </a:rPr>
            <a:t>50% studi fattibilità</a:t>
          </a:r>
          <a:endParaRPr lang="it-IT" sz="1200" b="1" kern="1200" dirty="0">
            <a:solidFill>
              <a:schemeClr val="tx2"/>
            </a:solidFill>
          </a:endParaRPr>
        </a:p>
      </dsp:txBody>
      <dsp:txXfrm>
        <a:off x="4528241" y="4381056"/>
        <a:ext cx="4051896" cy="803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625" cy="34026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698" y="2"/>
            <a:ext cx="4302625" cy="34026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B0609384-6A12-42CC-AF0E-474BB1A496BB}" type="datetimeFigureOut">
              <a:rPr lang="it-IT" smtClean="0"/>
              <a:pPr/>
              <a:t>12/03/2016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302625" cy="34026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698" y="6456325"/>
            <a:ext cx="4302625" cy="340264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685B934-CFD0-494A-8FE4-E6ADCEA2EAF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372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543" cy="33988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801" y="0"/>
            <a:ext cx="4301543" cy="339883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3C702BC-22E8-4D9C-B4B9-728EB7558022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6456612"/>
            <a:ext cx="4301543" cy="33988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801" y="6456612"/>
            <a:ext cx="4301543" cy="339883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FA44CDEA-9658-484A-A56A-5F3AD5D571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8553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C3FD1-2003-401E-8B03-9ACBB3271F69}" type="slidenum">
              <a:rPr lang="it-IT" smtClean="0"/>
              <a:pPr/>
              <a:t>1</a:t>
            </a:fld>
            <a:endParaRPr lang="it-IT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sardegna.it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onf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5" name="Picture 20" descr="Laore_fondo_P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73800"/>
            <a:ext cx="8021638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647700" y="642938"/>
            <a:ext cx="7848600" cy="0"/>
          </a:xfrm>
          <a:prstGeom prst="line">
            <a:avLst/>
          </a:prstGeom>
          <a:noFill/>
          <a:ln w="22225">
            <a:solidFill>
              <a:srgbClr val="808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dirty="0"/>
          </a:p>
        </p:txBody>
      </p:sp>
      <p:pic>
        <p:nvPicPr>
          <p:cNvPr id="7" name="Picture 6" descr="Logo Regione Autonoma della Sardegna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513" y="6286500"/>
            <a:ext cx="4953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B7BCD-F699-4371-A1CA-19B06DAE5EA5}" type="datetimeFigureOut">
              <a:rPr lang="it-IT" smtClean="0"/>
              <a:pPr/>
              <a:t>12/03/2016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BF0D-FD61-45A8-A61F-B255198D09CD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mailto:tommasobetza@agenzialaore.it" TargetMode="Externa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4" name="Rectangle 18"/>
          <p:cNvSpPr>
            <a:spLocks noRot="1" noChangeArrowheads="1"/>
          </p:cNvSpPr>
          <p:nvPr/>
        </p:nvSpPr>
        <p:spPr bwMode="auto">
          <a:xfrm>
            <a:off x="285720" y="2143116"/>
            <a:ext cx="853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3" name="Picture 5" descr="http://www.cia.it/ncia/immagini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685800"/>
            <a:ext cx="1714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ia.it/ncia/immagini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02" y="442587"/>
            <a:ext cx="3799981" cy="9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285720" y="1657521"/>
            <a:ext cx="6120680" cy="4462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it-IT" sz="2000" b="1" dirty="0" smtClean="0">
              <a:solidFill>
                <a:schemeClr val="tx2"/>
              </a:solidFill>
              <a:latin typeface="Lucida Sans" pitchFamily="34" charset="0"/>
              <a:cs typeface="Lucida Sans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it-IT" sz="2400" b="1" dirty="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rPr>
              <a:t>«Pagamenti </a:t>
            </a:r>
            <a:r>
              <a:rPr lang="it-IT" sz="2400" b="1" dirty="0" smtClean="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rPr>
              <a:t>diretti, PSR Nazionale, </a:t>
            </a:r>
            <a:r>
              <a:rPr lang="it-IT" sz="2400" b="1" dirty="0" err="1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rPr>
              <a:t>Ocm</a:t>
            </a:r>
            <a:r>
              <a:rPr lang="it-IT" sz="2400" b="1" dirty="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rPr>
              <a:t> unica </a:t>
            </a:r>
            <a:r>
              <a:rPr lang="it-IT" sz="2400" b="1" dirty="0" smtClean="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rPr>
              <a:t>- comparto </a:t>
            </a:r>
            <a:r>
              <a:rPr lang="it-IT" sz="2400" b="1" dirty="0">
                <a:solidFill>
                  <a:schemeClr val="tx2"/>
                </a:solidFill>
                <a:latin typeface="Lucida Sans" pitchFamily="34" charset="0"/>
                <a:cs typeface="Lucida Sans" pitchFamily="34" charset="0"/>
              </a:rPr>
              <a:t>ortofrutta»</a:t>
            </a:r>
            <a:endParaRPr lang="it-IT" sz="2400" b="1" dirty="0" smtClean="0">
              <a:solidFill>
                <a:schemeClr val="tx2"/>
              </a:solidFill>
              <a:latin typeface="Lucida Sans" pitchFamily="34" charset="0"/>
              <a:cs typeface="Lucida Sans" pitchFamily="34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None/>
            </a:pPr>
            <a:endParaRPr lang="it-IT" sz="1200" dirty="0" smtClean="0">
              <a:latin typeface="Lucida Sans" pitchFamily="34" charset="0"/>
              <a:cs typeface="Lucida Sans" pitchFamily="34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it-IT" sz="1200" dirty="0" smtClean="0">
                <a:latin typeface="Lucida Sans" pitchFamily="34" charset="0"/>
                <a:cs typeface="Lucida Sans" pitchFamily="34" charset="0"/>
              </a:rPr>
              <a:t>Agenzia </a:t>
            </a:r>
            <a:r>
              <a:rPr lang="it-IT" sz="1200" dirty="0" err="1">
                <a:latin typeface="Lucida Sans" pitchFamily="34" charset="0"/>
                <a:cs typeface="Lucida Sans" pitchFamily="34" charset="0"/>
              </a:rPr>
              <a:t>L</a:t>
            </a:r>
            <a:r>
              <a:rPr lang="it-IT" sz="1200" dirty="0" err="1" smtClean="0">
                <a:latin typeface="Lucida Sans" pitchFamily="34" charset="0"/>
                <a:cs typeface="Lucida Sans" pitchFamily="34" charset="0"/>
              </a:rPr>
              <a:t>aore</a:t>
            </a:r>
            <a:r>
              <a:rPr lang="it-IT" sz="1200" dirty="0" smtClean="0">
                <a:latin typeface="Lucida Sans" pitchFamily="34" charset="0"/>
                <a:cs typeface="Lucida Sans" pitchFamily="34" charset="0"/>
              </a:rPr>
              <a:t> Sardegna</a:t>
            </a:r>
          </a:p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it-IT" sz="1200" dirty="0" smtClean="0">
                <a:latin typeface="Lucida Sans" pitchFamily="34" charset="0"/>
                <a:cs typeface="Lucida Sans" pitchFamily="34" charset="0"/>
              </a:rPr>
              <a:t>Direzione Generale</a:t>
            </a:r>
          </a:p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it-IT" sz="1200" dirty="0" smtClean="0">
                <a:latin typeface="Lucida Sans" pitchFamily="34" charset="0"/>
                <a:cs typeface="Lucida Sans" pitchFamily="34" charset="0"/>
              </a:rPr>
              <a:t>Area di supporto allo sviluppo rurale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it-IT" sz="1200" dirty="0" smtClean="0">
                <a:latin typeface="Lucida Sans" pitchFamily="34" charset="0"/>
                <a:cs typeface="Lucida Sans" pitchFamily="34" charset="0"/>
                <a:hlinkClick r:id="rId4"/>
              </a:rPr>
              <a:t>tommasobetza@agenzialaore.it</a:t>
            </a:r>
            <a:r>
              <a:rPr lang="it-IT" sz="1200" dirty="0" smtClean="0">
                <a:latin typeface="Lucida Sans" pitchFamily="34" charset="0"/>
                <a:cs typeface="Lucida Sans" pitchFamily="34" charset="0"/>
              </a:rPr>
              <a:t>, </a:t>
            </a:r>
          </a:p>
          <a:p>
            <a:pPr algn="l">
              <a:lnSpc>
                <a:spcPct val="100000"/>
              </a:lnSpc>
              <a:buFontTx/>
              <a:buNone/>
            </a:pPr>
            <a:r>
              <a:rPr lang="it-IT" sz="1200" dirty="0" smtClean="0">
                <a:latin typeface="Lucida Sans" pitchFamily="34" charset="0"/>
                <a:cs typeface="Lucida Sans" pitchFamily="34" charset="0"/>
              </a:rPr>
              <a:t>tel. 079/2558273 - 348/2363224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it-IT" b="1" dirty="0" smtClean="0">
              <a:solidFill>
                <a:schemeClr val="tx2"/>
              </a:solidFill>
              <a:latin typeface="Calibri" pitchFamily="34" charset="0"/>
              <a:cs typeface="Lucida Sans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it-IT" sz="2400" b="1" dirty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Sagra del </a:t>
            </a:r>
            <a:r>
              <a:rPr lang="it-IT" sz="2400" b="1" dirty="0" smtClean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Carciofo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Convegno: «La </a:t>
            </a:r>
            <a:r>
              <a:rPr lang="it-IT" b="1" dirty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nuova </a:t>
            </a:r>
            <a:r>
              <a:rPr lang="it-IT" b="1" dirty="0" err="1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Pac</a:t>
            </a:r>
            <a:r>
              <a:rPr lang="it-IT" b="1" dirty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 2014-2020 - Le novità del nuovo programma di sviluppo </a:t>
            </a: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rurale» </a:t>
            </a:r>
            <a:endParaRPr lang="it-IT" b="1" dirty="0">
              <a:solidFill>
                <a:schemeClr val="tx2"/>
              </a:solidFill>
              <a:latin typeface="Calibri" pitchFamily="34" charset="0"/>
              <a:cs typeface="Lucida Sans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it-IT" b="1" dirty="0" smtClean="0">
              <a:solidFill>
                <a:schemeClr val="tx2"/>
              </a:solidFill>
              <a:latin typeface="Calibri" pitchFamily="34" charset="0"/>
              <a:cs typeface="Lucida Sans" pitchFamily="34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Comune di </a:t>
            </a: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Uri</a:t>
            </a:r>
            <a:r>
              <a:rPr lang="it-IT" b="1" dirty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	                       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Sabato</a:t>
            </a:r>
            <a:r>
              <a:rPr lang="it-IT" b="1" dirty="0" smtClean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, 12 marzo </a:t>
            </a:r>
            <a:r>
              <a:rPr lang="it-IT" b="1" dirty="0">
                <a:solidFill>
                  <a:schemeClr val="tx2"/>
                </a:solidFill>
                <a:latin typeface="Calibri" pitchFamily="34" charset="0"/>
                <a:cs typeface="Lucida Sans" pitchFamily="34" charset="0"/>
              </a:rPr>
              <a:t>2016 </a:t>
            </a:r>
          </a:p>
          <a:p>
            <a:pPr algn="l">
              <a:lnSpc>
                <a:spcPct val="100000"/>
              </a:lnSpc>
              <a:buFontTx/>
              <a:buNone/>
            </a:pPr>
            <a:endParaRPr lang="it-IT" sz="1200" dirty="0" smtClean="0">
              <a:latin typeface="Lucida Sans" pitchFamily="34" charset="0"/>
              <a:cs typeface="Lucida Sans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189108"/>
            <a:ext cx="4502305" cy="87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360"/>
            <a:ext cx="1080120" cy="73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5" name="Immagine 14" descr="do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782" y="2723074"/>
            <a:ext cx="1133028" cy="120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2" name="Picture 10" descr="http://www.sardegna-media-time.com/images/stories/New_carciof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068" y="669308"/>
            <a:ext cx="2239428" cy="16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arciofosardodop.it/s/cc_images/cache_27843737.jpg?t=14062766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44332"/>
            <a:ext cx="1140517" cy="11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2111672" cy="218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209102" y="142875"/>
            <a:ext cx="8856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107B7169-8217-446D-BE3A-FDD31808D98D}" type="slidenum">
              <a:rPr lang="it-IT" sz="1600" b="1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10</a:t>
            </a:fld>
            <a:r>
              <a:rPr lang="it-IT" sz="1600" b="1" dirty="0">
                <a:solidFill>
                  <a:srgbClr val="C00000"/>
                </a:solidFill>
                <a:cs typeface="Arial" pitchFamily="34" charset="0"/>
              </a:rPr>
              <a:t> . </a:t>
            </a:r>
            <a:r>
              <a:rPr lang="it-IT" sz="1600" b="1" dirty="0" smtClean="0">
                <a:solidFill>
                  <a:srgbClr val="C00000"/>
                </a:solidFill>
                <a:cs typeface="Arial" pitchFamily="34" charset="0"/>
              </a:rPr>
              <a:t>QUADRO D’INSIEME DEL </a:t>
            </a:r>
            <a:r>
              <a:rPr lang="it-IT" sz="1600" b="1" cap="all" dirty="0" smtClean="0">
                <a:solidFill>
                  <a:srgbClr val="C00000"/>
                </a:solidFill>
                <a:cs typeface="Arial" pitchFamily="34" charset="0"/>
              </a:rPr>
              <a:t>PSRN</a:t>
            </a:r>
            <a:endParaRPr lang="it-IT" sz="16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461710894"/>
              </p:ext>
            </p:extLst>
          </p:nvPr>
        </p:nvGraphicFramePr>
        <p:xfrm>
          <a:off x="107504" y="836712"/>
          <a:ext cx="8880921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990390" y="5805264"/>
            <a:ext cx="207569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ATA: </a:t>
            </a:r>
            <a:r>
              <a:rPr lang="it-IT" sz="1600" b="1" dirty="0" smtClean="0">
                <a:solidFill>
                  <a:srgbClr val="FF0000"/>
                </a:solidFill>
              </a:rPr>
              <a:t>64.200.000€/tot</a:t>
            </a:r>
            <a:r>
              <a:rPr lang="it-IT" sz="1400" dirty="0" smtClean="0"/>
              <a:t>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40226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4646" y="759505"/>
            <a:ext cx="540161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Sottomisura </a:t>
            </a:r>
            <a:r>
              <a:rPr lang="it-IT" b="1" dirty="0">
                <a:solidFill>
                  <a:schemeClr val="bg1"/>
                </a:solidFill>
              </a:rPr>
              <a:t>4.3.1</a:t>
            </a:r>
            <a:r>
              <a:rPr lang="it-IT" b="1" dirty="0" smtClean="0">
                <a:solidFill>
                  <a:schemeClr val="bg1"/>
                </a:solidFill>
              </a:rPr>
              <a:t>: Investimenti in infrastrutture irrigue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hQUFBQUFBUUFBQUFBQUFRQUFBQWFhQUFBUYHCggGBwlHBQUITEhJSkrLi4uFx80ODMsNygtLiwBCgoKDg0OFxAQGCwkHBwsLCwsLCwsLCwsLCwsLCwsLCwsLCwsLCwsLCwsLCwsLCwsLCwsLCssLCw4LCwsLCwsLP/AABEIAL4BCQMBIgACEQEDEQH/xAAcAAACAgMBAQAAAAAAAAAAAAACAwEEBQYHAAj/xAA+EAACAQIEBAQFAgQFAQkAAAABAgADEQQSITEFBkFREyJhcQcUgZGhMrFCksHRFSNSYuHwFhckMzRDg6Lx/8QAGQEAAwEBAQAAAAAAAAAAAAAAAAECAwQF/8QAIxEBAQACAQQCAgMAAAAAAAAAAAECERIDITFRE0EEIjJxgf/aAAwDAQACEQMRAD8A5QkZFoYd5zsS6sSRG1DFyoaAIU8BJKxgJMEySJFozbRyE2GSrVrYrOfAp56SoAS1UsFBN+2YH/8AJ7CU2fC4hRe2dKyggliqllJJGgsGN7+kL4dNTGMC1tadWnVpMOhzUzlv21A16G02bhWahwjF1QRbE16eHXTdVuzEH1AM0knEvto9OlJqIOktLTg1FnNyDGVViDL2IWUyJpACehSIzSoJNhqToB3J6SRAEMGPRDURgEBTGrHpKVEcIsQhDQHJgQ0i0AOsr1BLVSVqkrSoSYN4REGPRoIkZYdoWWKwbJyzxEZaQYgXaRaNIkQ0ClMPNFqNCb7SLyNEJmgiCYSwBqyYKw4ALCAFhmeRYzXOHCzgj1/YzeeK8SU8MwOGUEFXq1WJtYkFlBH87faaXgaR8zD+BCx+vlH5YS5RdsqZtrHLr0zH+t47dY6TfKyqxNZbRqtFVzpOfiNqFYym0t1tJUcTbGKAYMkwZQeJhAxZMIRkapj0MqgxitDZWLV57NEB5IaMj80NGlcNDUwB7CIqJHrFvL0IrOIAEbUg2lG8ohZZKiHaKmSywMssFYBkaMkiDGNBiCraTlkoIy0z2CSsJRDIkCAGohNubadhv+YN5JaARDQRcYkYbRwrgwbA4rFVGsqFKVMDUvVZlIB7KARqZFWrTbDUFFI06tJWLudFqoz2BUkksbn6eb6bHyklZuHN8mytVSuxrUClN86MgFNir6lQR069DaPxmApf4W2IrKy1WqFFR21OILf5tQKAMigB7IBYEknea8f1Ls0ZXgVKsKkGY5UuS3lsOtztKtY20PSZSJKqm8STGMYlpSgtFkzL8t0sO+JRcW5p0DfMwBNtNNgTvKPEEprWqCkxakHcU2IszJmOQkHuLf8AEDVJKtPW0vItEBZoQaKvJBiBwMMGJUxl4y0YDHUhK6R6Rwj4DGTeAxmgA0i08xkKY5QYBJJkAyGMVppLRbGegmSYWgyZ6IFWtJEISbTIBkQmgxhNoDRuXT3kMNIAAjkiytjMvQwtBsOjCqfmTWKmkVOXwsos+bYa6W9ZQrP/AA0wFeriwcMSj06dRs/RTkIUG+huxAsf6RHEOH45qdarXFQinUY1c7fx5irsovY2YEEj9punBuMfI8HVsKiPXas9OtUBWyMHOQ1CPMQRa3v0mH4zh3YYnPXPg4TD5qqj9NXG4lixXQ2Yl2Jv0GneV31oamttEFe1it1YE+YNbta1tiNevX0ii0AT1ZCpKsCrDQqQQR7gyYhBMWzSGvAJjOR68AwiYBiUdgVpmogqsUplvOyjMVXuB1guUztqzL5gh2J3CEg7DYkRJl5eJv8ALfLZaeQ1fGzZB4ubLlyh9wtukAoGSsbQwzObKrMbE2AJNgLk2HYAn6SVpwNCCOVZ5UjVWKpCBGI1p60BjCUCLwS8ExbGaSgTNJQxIMasewYJN4IMhmkUPFoJeAWgmGzGDJgLJvKhLnEcTTfw/DTIVphXN752uTmt00IlMtBvIMyNOaSBAhiMDkWhCeAgSLQlE9aMQRwM5ydxF8PiAVXOKitTKWuGuCVuOtmym3pLXGqOTAocy5q2IWsVRtMr061gyDQEFT7ZpU5QxBXG4Y9qy/8A2Nr/AJmaq8LxGNT5egmbwsVXZmOgFzoGPpdhaXvtqlppTN4b+UhspuCNQbSxxni1TF1jWq5c5Cr5VyrZBYaXPT1nQMJ8HK7WNWuieioWP3JE2XhPwowlKxrFqpH+s2X7CSqYWuM4DhtbEsFoUnqH/aNB7nYTe+C/BrE1QDXqLSB/hUZ2++gnYcCuHw6haSqANgoAEuDiAO0NbafFftzFPgfS64ir9k/tL+A+DmEpsGZnqEdHIyn3UDWbpX4iR1lJcezNZbsew1Meor42qVPg1gjs1Uf/ACE/vKeJ+DFE/pr1B0F8p226To+HwlQ6uQg7bn+wkYniNGiN7n11hqFwjkGM+EuIpa0KwYgG2hRtRYi6nqLia63IPEAxUYWobdRlyn2JInZ8TzuimwtKrc7A9bRcdlem5C/IuPXfCVfplP7GUMVwLEUtalCqgG5NNrfe07SOcL7N+Y0c2A72I9YfGng4CwimE7Lx3g+DxwJCrRrdHUAAn/cOs5txnljE4drNTLDo6AspH0k8bE3GxgGimlipSYbgj3BEWyGNJNocnJGrhWOyk+wMezLDSGMuU+EV22pVD7I39pZHLeKO1Cr/ACmK0MMxg3mcHKWMO2HqfaPpci45v/Yb62EW1aa8pkzb8N8Ncc26Kvuf+Je/7q8Z3p/c/wBpXIca56HkgxIhKYtGsMtrHuNJCwbi3rf8SUMEmAwrz1OkzGygk+gJ+/aS6lSAwsd7EEXECNwuHeowSmjOx2VVLH7CbfwT4d4yvYsnhL3fe3tNq+BtMJ8xUy+VgoL22y3Ns31m5cf5qCXFPfvIucnlv0fxsur4a5hfhxh8LTNRmapVUXW/RuhCiZDl+ocEuIq1ACa9bMpFiuRVC0m92UAm/W8rcO4rVYPXa7BLIg3vUqGw+wuftD4DQaqlZalNvDNTwlUkh3IJHiqDbqL2HS/aHLfeOz4cOl+uScXzdUY75VN7Hva1/wBxK6cTq1jlUM5BP6AWJv3t00/JlzhXKdCkq1MYxZiLilfKqg7BupPptLuP5jo0ly0jkA2VAoH7RY45Xy2yywnbDH/TOHcGxB1qZaY/3G5/lEy9MUaAJermP0E5vxnnNtg2h+4mtcU5hqONDuevtb+k0k05893zXWMRzNgxc5Q1jbU3iK3PtJB5FUAfT8ThdfiTnMLn799JFTFsep+/5htnZHUOL/EFm2NhNUx/Mjv1msrU7xyMD7Q2laPFGMtUSzTGIygy9Q4iNhHMomyrq03ElazDeFTxlxGq4O8vcS9RxrAzN4Dj9Smf9S9VbUTCKoO0PpCzZzLTonDeN4StYVaag+oBmwUOG4SoPKtMj2E45TexmXwePZbWYzPvFaxrpp5Zw17+En8oj6XC6C7Io+gml4XjlUD9Z+8zOA5hzaVB9RA+HpsYp0x0H2kM9MdBKLefWmb+hmPr1WXRgRFboTHbMtiE7QfnEmvPiIh8RFzX8bZjj1HaR/iK+k1Rq5g+MYuZ/G+dBM/yrw0YnEJTNhmsNdvxMCJleXceaFdKimxVgdr/AImsvdxZeGU505Tq4CsqOARUGZMlzpe1pglwzZPEt5M+S9x+ogm1r32B1necVwGjxdEqtXdXFstspAFtVt/YyaPwhwYQXzlg175zqP8ASR2+xjzx9Jx3WQ+F3DsOmCpMqLndbuxAudepmT5g5MwOOH+agzDapTbK4+o3+sjHvh8NRGHo5aelgADYe8xHDceFFvELMBc+lxcKfW9xMsb9Oz4f12tcG5NfAqaeGrZ6L/rWqB4g75WWwt9Ji+aeDhfDyq1zcVDuN9D77zN4HjuZrHa8z9WpTqDK3mvaTnhMv7a9HqZdCz01mm9DBpSw9RrLVYPSqFc1qlwcrjrrt/xH+ImG+YquSTTqKLs1yPFyqp9P1E+1pm8TwajUULkBykEX1sQbgzF4jl0vh69N7NnfONyTlYFPwLS9J545eb58tV+IuPK1BlOhGlj+P2nNsfxInrOgc58v4mpQVkpuxpizDKSSoGjAbkicjrlgSDoRvfcfSZ43je7o3+sk+jsRi83WJq4kn6Su79BIvaO5MtWmX+5M8zxNydhCXBs28nZ3CoqYwSKNWoxso09ZkMNwxe0vpQCjSVNMrGOThLnV3sOwlunRVNB9zHM0ELC0jUeNFaIEOHLRaWaeLtMrhMSrbzACMpvaE6th8I2Oqq9IC1LTEU8Uesf8zC9TY4MzQxUyFHG2sZq1PFWMsLjPWHI+LeMNxvLY3mewvMFNxZwCPWcsGN9Yxccehj5ji6r8tQq/pbKfeV6/AW/hYN+JoWC4uy9ZncFzWQO9oaxo3lGRr8LqruhPtrKvyr/6G/laZXCc1Ajce0t/9ox2P2EXxz2fyX0+WkWNWAkYJo4VrB8Uq0SDTqOtugYgfabphPi1jA9INk8NAARYkk9XJO59Npz95c4dhKdVKg/zTWCl0CGmtPKilnNQuR2Gg1h5E7d3XOI8fp1aqlLOGIcEE3tbVSOn/ELHrYZ00J3A6zm/KnEqiutBiuSu9PM5s1TIugRWv5V0GnoJvnG//DVGTNcA+X1U9/USZrHWLvx6tzm/QeF8bytZtz36TacHx1c1yd9ppdbC0sSueiGWsiksB5hU11Nv4bCKxyPRSkS18y5iLjytdhlP0sfrHcfSeffu6xw7ja7lh95lU4xTtuJw7C4+oTcHXoJOI5lqIdzpv7Sbcp4VwwydgrcxAMFG5Nh6zXObOMYYq2ejRqNtmamrH6Ei/r9ZrNTmUMive9S2+1u31mp4/iWdt5leWU7tcZhjd6V8e6sxyU0X2RRKIwdzrLbna4tfUeo7iMWuASDfb7HoYTpyLz/IyyV6WCA6SyKIkI8YohuRjba8EAiXaOeVyhMNlYWTJvGfLGSMPDadFXhpHJREPKItlIQVnjGEwZKgZrTwqwWgMYUzadTWN8aUwZ41Iu5rfjwkrzHGrJWpDlTZelXPeWKeMyiYZausl6vXtLmSbGw4TiABmQ/xNpq9B/uZa8QzTadNDSHeKUwgZq4XmMEAtoNew/MgmQBv/wBbxw18Y63hBVVfCJOcElmJte7HpcEgDuZuvF+NCutNzcgoqsezjf8ApOerN3+HeDq16jUlpGqhU59LhQdM0V9tOnnx7e17Cf5Q0LDNcFgbDIQLD95kMNwmpiwWp5LIADdrHra/udPtH8c4caC5TTQBVCAqzHzLuXU9T6RXKBrPV8KmrZHN3yj9CmwZtdNu8eNlXlFTh2DzuUvY2a2h1YDaw9Zicfw6o9R0VWZ0tcKL2DC/76Tdcfwc4Oq4XEUBcEK7sQwV9joDY2PSFwfiGDwNQnEYpKrOoqVDTBYMS3lANr3FrnbeXxhc7PDQUwtVcO7lTZHWmxINwdf6i31mMCE7Teuc+Y6TeFTw1vlnDVWBCuaju2udSfLlyqAPUzBcxcWpVKo+XRVpIqqgyBb2AuxXprf6TLOYz7aYZZXyxnjjwvDyAtmDCpc3AsfIBtYk3+kKmoynMWzAjKLaEdbnpbSNTG+a9lU2toqgWPpbf1gVzmJOYljuZla14vIY5WldNN9ZLNMz2smsIa1hKSrGXj0W1w1YDVJUzGCWj4ptWGrRbV5XZ5AJMfEtmtUMHxTAYGAV7xcRyNarANSLteeZYriezDVi2eARBYxaPZqmSZWzQg8Wj2fTaxjL9JWDSTUi0a/Tq2jfmJjFqGMzythrsm8i0m06nnInrT0kRmZS3E7fR57weAwFF8MEqYhkVDTza+UG7VTuACfrfScOBjFaImx4PmSo2IFXEk1Farnqr0a7XYW7ek3HEcxCtWang2FPDsUFrZGb9N8zbkZr79Jy0GWsDimpsrA7GKeTmVjbuIoPFcbkEqdb6g2367TGcR4foGHe033lvldalMVTu6tURf8AXlN2uT09utph8RhRU/iKZnqZFZbXRb2IPXXSa3DsvDrT7aQtO0fTQGXOJYdk/UpW+1xYH2PWIwtJiCVF7b26e857Lt0ywXgQ0QbXH3lilScnKVIvbodpkOKcr1KbC+qsAQRfr01hwvoXPGfbGnDHe0ArbpMrS4bUUHcED9JuCfYSKOErVQSgDBRcm3T6xfGPkjDF4aIdzG1aDbEqICUD3ZvYG0UxLLqYz7CUJ6Wkrhu8b4iAdYBFwWvoJcxZ/Jj7A1NREvX1sJDkeshLdoivUxgqaFt9o00xPZ7wHaLbLLrW+EO4G09hPPUVbXzEC3cnaVqjTKcLxlGnTfMt6htlYn9JHUes0xm2fPL2tcy8AfBuq1QvmF/K2a3odN5i1oqZarYjEYs3IaplGpCmwt1YyktS2kLjFTq5PVMGOkrPQIl8VpJqyLhGmP5HuMUTBYmXqqAxLUu0i4t8epjkrhpOaRUS0Vlhpe1HLIKxwE8yzV5+yLT0kiRaVtSRCEESRADEdh1BZQxsCRcjcC+pEQIyna4vt1iD6YWvR+Vo0MFUQDKLEHPkS3mZtb3JPWcqqeIvEWw1V860WZUI2yuA9x9xM7y7iMLTValC1NaoIKofPTKhbk5idySQZS4RSojiDEs7io9lrNYqSRexIG4sZvJqRlbun/ETilqNKiEAWxJbpoLAA99fxNB4ZxBqdRWubA6juO06x8ReBYVMJUbxXarYNTXMpFybWCgbHWcZpreTl53FS3xXUeWaC4pnfD3JGUmmwuVN+ndbzYOIYB2WkWJJsCwve1jr7Wml/CziNWliGWioPiAKxINgAd7zr7MACFy3UWNh33+srfY5NtC5twFWj4dQLdWYKttdTPcC4Y1B6jlglMjVWW5BIuRa+0zfNLKtGmDWsqOjG410PUdIjiXHMLiaSKjAVHspbrYDW/eKedpy9Oa80Jat5bEMSBbY66TZOWvCagaNanlcglXvrpuRraK5n5eKUKZzjRrBiNwdie2xmM4AoOI8OvUJULZCnmvfoohJrLftNa9xRVWoyobi8z9PGUKeCZG1qsNvLYe3W8p848ITDVQtMvmYXYPa4Pcdh7zWKlQk6zPfG0zi8JWlZWjFaTrZrPiQHqRRaA7w4kItcycul7632lYtPZo/CtN/5T5vWhg6mGFO9R2bzW/Up1tfpbWabVJzG+msby/UYV6eUAsTYA9z1lnmzCVKVcirbMdbgg7+0d/jsvvShnkeLKheezST0teLBNTtEBp4tHojziCd9YFxFXhR8Vzq5RTUyXMWGnmaQlBMAmeJgkxqggZMBTDEDGIQMhTCgGf5PQvXCAE5riwv17Tra4nCUUoU3QK9BvEyWuC48t2vvoSZzP4XC+PpDa5I2v0M75xLluniFy1fNsQbWIsb29prj4Tq7unDec6NQYuq7BsjuXTcqqtqqg7CwmN4bhVasvisUQkZ2tfTuB1nS+YuCUjVWkE/80NTsXaylDZWvudpzrm7CeBWFLMWyqATtqCZV0jv4bVyfjDhq9R0AbDK5BqkKPa47zeaHH87VPl8lUsQ4XqBYAr+DNJ5M4USpBZSrLmCMt1OtrP9T0mT5OwjUOK1UGTK6ZrAEBRe1lHTWFOVnP8A1FOr81TKtr5Li4A7WP8A1ea/h/8AD6VDKNGVt9MwIO5bcibhzI/gUq7JfNlLe+gH7Ccc5e4VTreI9Zqma2ZAlstzb9d9xr0gLNVvnOTjFYcigp0TMgXrax/v95yVMU9Nw2odT1vcETrlPjQo4Fqy08rsmUZNlsNDdrkzj/j56ud/NdszX66ycyNx2PqV3zOSxt36CUmM6NzbwbCGhRahTdKr2BJby6jsPWc6p1ymYaajKdL6ekmz2cLDRyGV1MNWigpxaKYySYpjGI8zTyxZMkGRVrWDrFXRlvcMCLb77TaufsclU0itPIQurXuWNtcxvvMVyfwdcVWYM7IKdM1PKASWBAUa9NdZlOdeYWrU0oEACl5RYAC66X/Eqfxqb5aeTPXgkyabyYoV54GDGKJciKNVk5YSyJS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data:image/jpeg;base64,/9j/4AAQSkZJRgABAQAAAQABAAD/2wCEAAkGBxQSEhQUEhQUFBQUFBUUFBQUFBQUFRQUFBQWFhQUFBUYHCggGBwlHBQUITEhJSkrLi4uFx80ODMsNygtLiwBCgoKDg0OFxAQGCwkHBwsLCwsLCwsLCwsLCwsLCwsLCwsLCwsLCwsLCwsLCwsLCwsLCwsLCssLCw4LCwsLCwsLP/AABEIAL4BCQMBIgACEQEDEQH/xAAcAAACAgMBAQAAAAAAAAAAAAACAwEEBQYHAAj/xAA+EAACAQIEBAQFAgQFAQkAAAABAgADEQQSITEFBkFREyJhcQcUgZGhMrFCksHRFSNSYuHwFhckMzRDg6Lx/8QAGQEAAwEBAQAAAAAAAAAAAAAAAAECAwQF/8QAIxEBAQACAQQCAgMAAAAAAAAAAAECERIDITFRE0EEIjJxgf/aAAwDAQACEQMRAD8A5QkZFoYd5zsS6sSRG1DFyoaAIU8BJKxgJMEySJFozbRyE2GSrVrYrOfAp56SoAS1UsFBN+2YH/8AJ7CU2fC4hRe2dKyggliqllJJGgsGN7+kL4dNTGMC1tadWnVpMOhzUzlv21A16G02bhWahwjF1QRbE16eHXTdVuzEH1AM0knEvto9OlJqIOktLTg1FnNyDGVViDL2IWUyJpACehSIzSoJNhqToB3J6SRAEMGPRDURgEBTGrHpKVEcIsQhDQHJgQ0i0AOsr1BLVSVqkrSoSYN4REGPRoIkZYdoWWKwbJyzxEZaQYgXaRaNIkQ0ClMPNFqNCb7SLyNEJmgiCYSwBqyYKw4ALCAFhmeRYzXOHCzgj1/YzeeK8SU8MwOGUEFXq1WJtYkFlBH87faaXgaR8zD+BCx+vlH5YS5RdsqZtrHLr0zH+t47dY6TfKyqxNZbRqtFVzpOfiNqFYym0t1tJUcTbGKAYMkwZQeJhAxZMIRkapj0MqgxitDZWLV57NEB5IaMj80NGlcNDUwB7CIqJHrFvL0IrOIAEbUg2lG8ohZZKiHaKmSywMssFYBkaMkiDGNBiCraTlkoIy0z2CSsJRDIkCAGohNubadhv+YN5JaARDQRcYkYbRwrgwbA4rFVGsqFKVMDUvVZlIB7KARqZFWrTbDUFFI06tJWLudFqoz2BUkksbn6eb6bHyklZuHN8mytVSuxrUClN86MgFNir6lQR069DaPxmApf4W2IrKy1WqFFR21OILf5tQKAMigB7IBYEknea8f1Ls0ZXgVKsKkGY5UuS3lsOtztKtY20PSZSJKqm8STGMYlpSgtFkzL8t0sO+JRcW5p0DfMwBNtNNgTvKPEEprWqCkxakHcU2IszJmOQkHuLf8AEDVJKtPW0vItEBZoQaKvJBiBwMMGJUxl4y0YDHUhK6R6Rwj4DGTeAxmgA0i08xkKY5QYBJJkAyGMVppLRbGegmSYWgyZ6IFWtJEISbTIBkQmgxhNoDRuXT3kMNIAAjkiytjMvQwtBsOjCqfmTWKmkVOXwsos+bYa6W9ZQrP/AA0wFeriwcMSj06dRs/RTkIUG+huxAsf6RHEOH45qdarXFQinUY1c7fx5irsovY2YEEj9punBuMfI8HVsKiPXas9OtUBWyMHOQ1CPMQRa3v0mH4zh3YYnPXPg4TD5qqj9NXG4lixXQ2Yl2Jv0GneV31oamttEFe1it1YE+YNbta1tiNevX0ii0AT1ZCpKsCrDQqQQR7gyYhBMWzSGvAJjOR68AwiYBiUdgVpmogqsUplvOyjMVXuB1guUztqzL5gh2J3CEg7DYkRJl5eJv8ALfLZaeQ1fGzZB4ubLlyh9wtukAoGSsbQwzObKrMbE2AJNgLk2HYAn6SVpwNCCOVZ5UjVWKpCBGI1p60BjCUCLwS8ExbGaSgTNJQxIMasewYJN4IMhmkUPFoJeAWgmGzGDJgLJvKhLnEcTTfw/DTIVphXN752uTmt00IlMtBvIMyNOaSBAhiMDkWhCeAgSLQlE9aMQRwM5ydxF8PiAVXOKitTKWuGuCVuOtmym3pLXGqOTAocy5q2IWsVRtMr061gyDQEFT7ZpU5QxBXG4Y9qy/8A2Nr/AJmaq8LxGNT5egmbwsVXZmOgFzoGPpdhaXvtqlppTN4b+UhspuCNQbSxxni1TF1jWq5c5Cr5VyrZBYaXPT1nQMJ8HK7WNWuieioWP3JE2XhPwowlKxrFqpH+s2X7CSqYWuM4DhtbEsFoUnqH/aNB7nYTe+C/BrE1QDXqLSB/hUZ2++gnYcCuHw6haSqANgoAEuDiAO0NbafFftzFPgfS64ir9k/tL+A+DmEpsGZnqEdHIyn3UDWbpX4iR1lJcezNZbsew1Meor42qVPg1gjs1Uf/ACE/vKeJ+DFE/pr1B0F8p226To+HwlQ6uQg7bn+wkYniNGiN7n11hqFwjkGM+EuIpa0KwYgG2hRtRYi6nqLia63IPEAxUYWobdRlyn2JInZ8TzuimwtKrc7A9bRcdlem5C/IuPXfCVfplP7GUMVwLEUtalCqgG5NNrfe07SOcL7N+Y0c2A72I9YfGng4CwimE7Lx3g+DxwJCrRrdHUAAn/cOs5txnljE4drNTLDo6AspH0k8bE3GxgGimlipSYbgj3BEWyGNJNocnJGrhWOyk+wMezLDSGMuU+EV22pVD7I39pZHLeKO1Cr/ACmK0MMxg3mcHKWMO2HqfaPpci45v/Yb62EW1aa8pkzb8N8Ncc26Kvuf+Je/7q8Z3p/c/wBpXIca56HkgxIhKYtGsMtrHuNJCwbi3rf8SUMEmAwrz1OkzGygk+gJ+/aS6lSAwsd7EEXECNwuHeowSmjOx2VVLH7CbfwT4d4yvYsnhL3fe3tNq+BtMJ8xUy+VgoL22y3Ns31m5cf5qCXFPfvIucnlv0fxsur4a5hfhxh8LTNRmapVUXW/RuhCiZDl+ocEuIq1ACa9bMpFiuRVC0m92UAm/W8rcO4rVYPXa7BLIg3vUqGw+wuftD4DQaqlZalNvDNTwlUkh3IJHiqDbqL2HS/aHLfeOz4cOl+uScXzdUY75VN7Hva1/wBxK6cTq1jlUM5BP6AWJv3t00/JlzhXKdCkq1MYxZiLilfKqg7BupPptLuP5jo0ly0jkA2VAoH7RY45Xy2yywnbDH/TOHcGxB1qZaY/3G5/lEy9MUaAJermP0E5vxnnNtg2h+4mtcU5hqONDuevtb+k0k05893zXWMRzNgxc5Q1jbU3iK3PtJB5FUAfT8ThdfiTnMLn799JFTFsep+/5htnZHUOL/EFm2NhNUx/Mjv1msrU7xyMD7Q2laPFGMtUSzTGIygy9Q4iNhHMomyrq03ElazDeFTxlxGq4O8vcS9RxrAzN4Dj9Smf9S9VbUTCKoO0PpCzZzLTonDeN4StYVaag+oBmwUOG4SoPKtMj2E45TexmXwePZbWYzPvFaxrpp5Zw17+En8oj6XC6C7Io+gml4XjlUD9Z+8zOA5hzaVB9RA+HpsYp0x0H2kM9MdBKLefWmb+hmPr1WXRgRFboTHbMtiE7QfnEmvPiIh8RFzX8bZjj1HaR/iK+k1Rq5g+MYuZ/G+dBM/yrw0YnEJTNhmsNdvxMCJleXceaFdKimxVgdr/AImsvdxZeGU505Tq4CsqOARUGZMlzpe1pglwzZPEt5M+S9x+ogm1r32B1necVwGjxdEqtXdXFstspAFtVt/YyaPwhwYQXzlg175zqP8ASR2+xjzx9Jx3WQ+F3DsOmCpMqLndbuxAudepmT5g5MwOOH+agzDapTbK4+o3+sjHvh8NRGHo5aelgADYe8xHDceFFvELMBc+lxcKfW9xMsb9Oz4f12tcG5NfAqaeGrZ6L/rWqB4g75WWwt9Ji+aeDhfDyq1zcVDuN9D77zN4HjuZrHa8z9WpTqDK3mvaTnhMv7a9HqZdCz01mm9DBpSw9RrLVYPSqFc1qlwcrjrrt/xH+ImG+YquSTTqKLs1yPFyqp9P1E+1pm8TwajUULkBykEX1sQbgzF4jl0vh69N7NnfONyTlYFPwLS9J545eb58tV+IuPK1BlOhGlj+P2nNsfxInrOgc58v4mpQVkpuxpizDKSSoGjAbkicjrlgSDoRvfcfSZ43je7o3+sk+jsRi83WJq4kn6Su79BIvaO5MtWmX+5M8zxNydhCXBs28nZ3CoqYwSKNWoxso09ZkMNwxe0vpQCjSVNMrGOThLnV3sOwlunRVNB9zHM0ELC0jUeNFaIEOHLRaWaeLtMrhMSrbzACMpvaE6th8I2Oqq9IC1LTEU8Uesf8zC9TY4MzQxUyFHG2sZq1PFWMsLjPWHI+LeMNxvLY3mewvMFNxZwCPWcsGN9Yxccehj5ji6r8tQq/pbKfeV6/AW/hYN+JoWC4uy9ZncFzWQO9oaxo3lGRr8LqruhPtrKvyr/6G/laZXCc1Ajce0t/9ox2P2EXxz2fyX0+WkWNWAkYJo4VrB8Uq0SDTqOtugYgfabphPi1jA9INk8NAARYkk9XJO59Npz95c4dhKdVKg/zTWCl0CGmtPKilnNQuR2Gg1h5E7d3XOI8fp1aqlLOGIcEE3tbVSOn/ELHrYZ00J3A6zm/KnEqiutBiuSu9PM5s1TIugRWv5V0GnoJvnG//DVGTNcA+X1U9/USZrHWLvx6tzm/QeF8bytZtz36TacHx1c1yd9ppdbC0sSueiGWsiksB5hU11Nv4bCKxyPRSkS18y5iLjytdhlP0sfrHcfSeffu6xw7ja7lh95lU4xTtuJw7C4+oTcHXoJOI5lqIdzpv7Sbcp4VwwydgrcxAMFG5Nh6zXObOMYYq2ejRqNtmamrH6Ei/r9ZrNTmUMive9S2+1u31mp4/iWdt5leWU7tcZhjd6V8e6sxyU0X2RRKIwdzrLbna4tfUeo7iMWuASDfb7HoYTpyLz/IyyV6WCA6SyKIkI8YohuRjba8EAiXaOeVyhMNlYWTJvGfLGSMPDadFXhpHJREPKItlIQVnjGEwZKgZrTwqwWgMYUzadTWN8aUwZ41Iu5rfjwkrzHGrJWpDlTZelXPeWKeMyiYZausl6vXtLmSbGw4TiABmQ/xNpq9B/uZa8QzTadNDSHeKUwgZq4XmMEAtoNew/MgmQBv/wBbxw18Y63hBVVfCJOcElmJte7HpcEgDuZuvF+NCutNzcgoqsezjf8ApOerN3+HeDq16jUlpGqhU59LhQdM0V9tOnnx7e17Cf5Q0LDNcFgbDIQLD95kMNwmpiwWp5LIADdrHra/udPtH8c4caC5TTQBVCAqzHzLuXU9T6RXKBrPV8KmrZHN3yj9CmwZtdNu8eNlXlFTh2DzuUvY2a2h1YDaw9Zicfw6o9R0VWZ0tcKL2DC/76Tdcfwc4Oq4XEUBcEK7sQwV9joDY2PSFwfiGDwNQnEYpKrOoqVDTBYMS3lANr3FrnbeXxhc7PDQUwtVcO7lTZHWmxINwdf6i31mMCE7Teuc+Y6TeFTw1vlnDVWBCuaju2udSfLlyqAPUzBcxcWpVKo+XRVpIqqgyBb2AuxXprf6TLOYz7aYZZXyxnjjwvDyAtmDCpc3AsfIBtYk3+kKmoynMWzAjKLaEdbnpbSNTG+a9lU2toqgWPpbf1gVzmJOYljuZla14vIY5WldNN9ZLNMz2smsIa1hKSrGXj0W1w1YDVJUzGCWj4ptWGrRbV5XZ5AJMfEtmtUMHxTAYGAV7xcRyNarANSLteeZYriezDVi2eARBYxaPZqmSZWzQg8Wj2fTaxjL9JWDSTUi0a/Tq2jfmJjFqGMzythrsm8i0m06nnInrT0kRmZS3E7fR57weAwFF8MEqYhkVDTza+UG7VTuACfrfScOBjFaImx4PmSo2IFXEk1Farnqr0a7XYW7ek3HEcxCtWang2FPDsUFrZGb9N8zbkZr79Jy0GWsDimpsrA7GKeTmVjbuIoPFcbkEqdb6g2367TGcR4foGHe033lvldalMVTu6tURf8AXlN2uT09utph8RhRU/iKZnqZFZbXRb2IPXXSa3DsvDrT7aQtO0fTQGXOJYdk/UpW+1xYH2PWIwtJiCVF7b26e857Lt0ywXgQ0QbXH3lilScnKVIvbodpkOKcr1KbC+qsAQRfr01hwvoXPGfbGnDHe0ArbpMrS4bUUHcED9JuCfYSKOErVQSgDBRcm3T6xfGPkjDF4aIdzG1aDbEqICUD3ZvYG0UxLLqYz7CUJ6Wkrhu8b4iAdYBFwWvoJcxZ/Jj7A1NREvX1sJDkeshLdoivUxgqaFt9o00xPZ7wHaLbLLrW+EO4G09hPPUVbXzEC3cnaVqjTKcLxlGnTfMt6htlYn9JHUes0xm2fPL2tcy8AfBuq1QvmF/K2a3odN5i1oqZarYjEYs3IaplGpCmwt1YyktS2kLjFTq5PVMGOkrPQIl8VpJqyLhGmP5HuMUTBYmXqqAxLUu0i4t8epjkrhpOaRUS0Vlhpe1HLIKxwE8yzV5+yLT0kiRaVtSRCEESRADEdh1BZQxsCRcjcC+pEQIyna4vt1iD6YWvR+Vo0MFUQDKLEHPkS3mZtb3JPWcqqeIvEWw1V860WZUI2yuA9x9xM7y7iMLTValC1NaoIKofPTKhbk5idySQZS4RSojiDEs7io9lrNYqSRexIG4sZvJqRlbun/ETilqNKiEAWxJbpoLAA99fxNB4ZxBqdRWubA6juO06x8ReBYVMJUbxXarYNTXMpFybWCgbHWcZpreTl53FS3xXUeWaC4pnfD3JGUmmwuVN+ndbzYOIYB2WkWJJsCwve1jr7Wml/CziNWliGWioPiAKxINgAd7zr7MACFy3UWNh33+srfY5NtC5twFWj4dQLdWYKttdTPcC4Y1B6jlglMjVWW5BIuRa+0zfNLKtGmDWsqOjG410PUdIjiXHMLiaSKjAVHspbrYDW/eKedpy9Oa80Jat5bEMSBbY66TZOWvCagaNanlcglXvrpuRraK5n5eKUKZzjRrBiNwdie2xmM4AoOI8OvUJULZCnmvfoohJrLftNa9xRVWoyobi8z9PGUKeCZG1qsNvLYe3W8p848ITDVQtMvmYXYPa4Pcdh7zWKlQk6zPfG0zi8JWlZWjFaTrZrPiQHqRRaA7w4kItcycul7632lYtPZo/CtN/5T5vWhg6mGFO9R2bzW/Up1tfpbWabVJzG+msby/UYV6eUAsTYA9z1lnmzCVKVcirbMdbgg7+0d/jsvvShnkeLKheezST0teLBNTtEBp4tHojziCd9YFxFXhR8Vzq5RTUyXMWGnmaQlBMAmeJgkxqggZMBTDEDGIQMhTCgGf5PQvXCAE5riwv17Tra4nCUUoU3QK9BvEyWuC48t2vvoSZzP4XC+PpDa5I2v0M75xLluniFy1fNsQbWIsb29prj4Tq7unDec6NQYuq7BsjuXTcqqtqqg7CwmN4bhVasvisUQkZ2tfTuB1nS+YuCUjVWkE/80NTsXaylDZWvudpzrm7CeBWFLMWyqATtqCZV0jv4bVyfjDhq9R0AbDK5BqkKPa47zeaHH87VPl8lUsQ4XqBYAr+DNJ5M4USpBZSrLmCMt1OtrP9T0mT5OwjUOK1UGTK6ZrAEBRe1lHTWFOVnP8A1FOr81TKtr5Li4A7WP8A1ea/h/8AD6VDKNGVt9MwIO5bcibhzI/gUq7JfNlLe+gH7Ccc5e4VTreI9Zqma2ZAlstzb9d9xr0gLNVvnOTjFYcigp0TMgXrax/v95yVMU9Nw2odT1vcETrlPjQo4Fqy08rsmUZNlsNDdrkzj/j56ud/NdszX66ycyNx2PqV3zOSxt36CUmM6NzbwbCGhRahTdKr2BJby6jsPWc6p1ymYaajKdL6ekmz2cLDRyGV1MNWigpxaKYySYpjGI8zTyxZMkGRVrWDrFXRlvcMCLb77TaufsclU0itPIQurXuWNtcxvvMVyfwdcVWYM7IKdM1PKASWBAUa9NdZlOdeYWrU0oEACl5RYAC66X/Eqfxqb5aeTPXgkyabyYoV54GDGKJciKNVk5YSyJS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849407" y="143973"/>
            <a:ext cx="1080120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/>
              <a:t>PSRN 2014-2020 </a:t>
            </a:r>
          </a:p>
          <a:p>
            <a:r>
              <a:rPr lang="it-IT" sz="1000" dirty="0" smtClean="0"/>
              <a:t>Pag. 186</a:t>
            </a:r>
            <a:endParaRPr lang="it-IT" sz="1000" dirty="0"/>
          </a:p>
        </p:txBody>
      </p:sp>
      <p:sp>
        <p:nvSpPr>
          <p:cNvPr id="6" name="Rettangolo 5"/>
          <p:cNvSpPr/>
          <p:nvPr/>
        </p:nvSpPr>
        <p:spPr>
          <a:xfrm>
            <a:off x="1475656" y="282134"/>
            <a:ext cx="50405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 smtClean="0"/>
              <a:t>M 4 </a:t>
            </a:r>
            <a:r>
              <a:rPr lang="it-IT" sz="1600" dirty="0"/>
              <a:t>- Investimenti in immobilizzazioni materiali (art. 17)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9502" y="1586403"/>
            <a:ext cx="88479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Gli interventi sono finalizzati </a:t>
            </a:r>
            <a:r>
              <a:rPr lang="it-IT" dirty="0"/>
              <a:t>al </a:t>
            </a:r>
            <a:r>
              <a:rPr lang="it-IT" sz="2000" b="1" dirty="0"/>
              <a:t>recupero di efficienza delle infrastrutture esistenti </a:t>
            </a:r>
            <a:r>
              <a:rPr lang="it-IT" dirty="0"/>
              <a:t>(reti e invasi), alla realizzazione di </a:t>
            </a:r>
            <a:r>
              <a:rPr lang="it-IT" sz="2000" b="1" dirty="0"/>
              <a:t>nuovi accumuli</a:t>
            </a:r>
            <a:r>
              <a:rPr lang="it-IT" dirty="0"/>
              <a:t>, nonché al </a:t>
            </a:r>
            <a:r>
              <a:rPr lang="it-IT" sz="2000" b="1" dirty="0"/>
              <a:t>riutilizzo dei reflui </a:t>
            </a:r>
            <a:r>
              <a:rPr lang="it-IT" dirty="0"/>
              <a:t>a scopo </a:t>
            </a:r>
            <a:r>
              <a:rPr lang="it-IT" dirty="0" smtClean="0"/>
              <a:t>irriguo. Gli interventi specifici saranno dettagliati nel bando.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307976" y="2571288"/>
            <a:ext cx="86565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r>
              <a:rPr lang="it-IT" b="1" dirty="0" smtClean="0">
                <a:solidFill>
                  <a:schemeClr val="tx2"/>
                </a:solidFill>
              </a:rPr>
              <a:t>BENEFICIARI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</a:rPr>
              <a:t>Enti </a:t>
            </a:r>
            <a:r>
              <a:rPr lang="it-IT" dirty="0"/>
              <a:t>che </a:t>
            </a:r>
            <a:r>
              <a:rPr lang="it-IT" dirty="0" smtClean="0"/>
              <a:t>hanno una </a:t>
            </a:r>
            <a:r>
              <a:rPr lang="it-IT" dirty="0"/>
              <a:t>competenza </a:t>
            </a:r>
            <a:r>
              <a:rPr lang="it-IT" dirty="0" smtClean="0"/>
              <a:t>sulla </a:t>
            </a:r>
            <a:r>
              <a:rPr lang="it-IT" dirty="0"/>
              <a:t>gestione e distribuzione dell’acqua agli utenti irrigui (ad esempio: </a:t>
            </a:r>
            <a:r>
              <a:rPr lang="it-IT" sz="2000" b="1" dirty="0"/>
              <a:t>Consorzi di bonifica e irrigazione e di miglioramento fondiario</a:t>
            </a:r>
            <a:r>
              <a:rPr lang="it-IT" dirty="0"/>
              <a:t>) </a:t>
            </a:r>
            <a:endParaRPr lang="it-IT" dirty="0" smtClean="0"/>
          </a:p>
          <a:p>
            <a:pPr algn="just"/>
            <a:endParaRPr lang="it-IT" i="1" dirty="0"/>
          </a:p>
          <a:p>
            <a:pPr algn="just"/>
            <a:r>
              <a:rPr lang="it-IT" i="1" dirty="0" smtClean="0"/>
              <a:t>Nessuna </a:t>
            </a:r>
            <a:r>
              <a:rPr lang="it-IT" i="1" dirty="0"/>
              <a:t>azienda agricola, di fatto, beneficerà di un sostegno diretto a valere sulla presente sottomisura</a:t>
            </a:r>
            <a:r>
              <a:rPr lang="it-IT" dirty="0"/>
              <a:t>.</a:t>
            </a:r>
          </a:p>
        </p:txBody>
      </p:sp>
      <p:pic>
        <p:nvPicPr>
          <p:cNvPr id="10" name="Picture 10" descr="DSCN4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90" y="135279"/>
            <a:ext cx="1313314" cy="10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1267837" y="5123535"/>
            <a:ext cx="642021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Importi e aliquote di </a:t>
            </a:r>
            <a:r>
              <a:rPr lang="it-IT" sz="1600" b="1" dirty="0" smtClean="0">
                <a:solidFill>
                  <a:schemeClr val="tx2"/>
                </a:solidFill>
              </a:rPr>
              <a:t>sostegno</a:t>
            </a:r>
          </a:p>
          <a:p>
            <a:r>
              <a:rPr lang="it-IT" sz="1600" dirty="0"/>
              <a:t>L’aliquota di sostegno ammonta al </a:t>
            </a:r>
            <a:r>
              <a:rPr lang="it-IT" sz="1600" b="1" dirty="0"/>
              <a:t>100%</a:t>
            </a:r>
            <a:r>
              <a:rPr lang="it-IT" sz="1600" dirty="0"/>
              <a:t> delle spese ammissibili.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95973" y="1340768"/>
            <a:ext cx="89500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7113917" y="759505"/>
            <a:ext cx="1850571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 algn="ctr"/>
            <a:r>
              <a:rPr lang="it-IT" b="1" dirty="0" smtClean="0">
                <a:solidFill>
                  <a:schemeClr val="bg1"/>
                </a:solidFill>
              </a:rPr>
              <a:t>Euro 291.000.000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22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28536" y="1484784"/>
            <a:ext cx="8858399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it-IT" sz="1400" b="1" dirty="0"/>
              <a:t>Sott. 17.1  </a:t>
            </a:r>
            <a:r>
              <a:rPr lang="it-IT" sz="1400" dirty="0" smtClean="0"/>
              <a:t>- Premio  </a:t>
            </a:r>
            <a:r>
              <a:rPr lang="it-IT" sz="1400" dirty="0"/>
              <a:t>assicurativo per il raccolto, gli animali e le </a:t>
            </a:r>
            <a:r>
              <a:rPr lang="it-IT" sz="1400" dirty="0" smtClean="0"/>
              <a:t>piante.</a:t>
            </a:r>
            <a:endParaRPr lang="it-IT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b="1" dirty="0"/>
              <a:t>Sott. 17.2 </a:t>
            </a:r>
            <a:r>
              <a:rPr lang="it-IT" sz="1400" dirty="0"/>
              <a:t> </a:t>
            </a:r>
            <a:r>
              <a:rPr lang="it-IT" sz="1400" dirty="0" smtClean="0"/>
              <a:t>- Fondi </a:t>
            </a:r>
            <a:r>
              <a:rPr lang="it-IT" sz="1400" dirty="0"/>
              <a:t>di </a:t>
            </a:r>
            <a:r>
              <a:rPr lang="it-IT" sz="1400" dirty="0" err="1"/>
              <a:t>mutualizzazione</a:t>
            </a:r>
            <a:r>
              <a:rPr lang="it-IT" sz="1400" dirty="0"/>
              <a:t> per le avversità </a:t>
            </a:r>
            <a:r>
              <a:rPr lang="it-IT" sz="1400" dirty="0" smtClean="0"/>
              <a:t>atmosferiche, </a:t>
            </a:r>
            <a:r>
              <a:rPr lang="it-IT" sz="1400" dirty="0"/>
              <a:t>per le epizoozie e le fitopatie, per le infestazioni </a:t>
            </a:r>
            <a:r>
              <a:rPr lang="it-IT" sz="1400" dirty="0" smtClean="0"/>
              <a:t> parassitarie e </a:t>
            </a:r>
            <a:r>
              <a:rPr lang="it-IT" sz="1400" dirty="0"/>
              <a:t>per le </a:t>
            </a:r>
            <a:r>
              <a:rPr lang="it-IT" sz="1400" dirty="0" smtClean="0"/>
              <a:t>emergenze ambientali.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sz="1400" b="1" dirty="0"/>
              <a:t>Sott. </a:t>
            </a:r>
            <a:r>
              <a:rPr lang="it-IT" sz="1400" b="1" dirty="0" smtClean="0"/>
              <a:t>17.3 </a:t>
            </a:r>
            <a:r>
              <a:rPr lang="it-IT" sz="1400" dirty="0" smtClean="0"/>
              <a:t>- Strumento </a:t>
            </a:r>
            <a:r>
              <a:rPr lang="it-IT" sz="1400" dirty="0"/>
              <a:t>di stabilizzazione del </a:t>
            </a:r>
            <a:r>
              <a:rPr lang="it-IT" sz="1400" dirty="0" smtClean="0"/>
              <a:t>reddito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1643" y="2852936"/>
            <a:ext cx="8892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/>
              <a:t>Storicamente</a:t>
            </a:r>
            <a:r>
              <a:rPr lang="it-IT" sz="1400" dirty="0"/>
              <a:t>, l’intervento pubblico </a:t>
            </a:r>
            <a:r>
              <a:rPr lang="it-IT" sz="1400" dirty="0" smtClean="0"/>
              <a:t>a </a:t>
            </a:r>
            <a:r>
              <a:rPr lang="it-IT" sz="1400" dirty="0"/>
              <a:t>sostegno della gestione del rischio, </a:t>
            </a:r>
            <a:r>
              <a:rPr lang="it-IT" sz="1400" dirty="0" smtClean="0"/>
              <a:t>era limitato alla </a:t>
            </a:r>
            <a:r>
              <a:rPr lang="it-IT" sz="1400" dirty="0"/>
              <a:t>erogazione di risarcimenti dei </a:t>
            </a:r>
            <a:r>
              <a:rPr lang="it-IT" sz="1400" b="1" dirty="0"/>
              <a:t>danni ex-post </a:t>
            </a:r>
            <a:r>
              <a:rPr lang="it-IT" sz="1400" dirty="0"/>
              <a:t>e di sussidi ai premi assicurativi pagati dagli </a:t>
            </a:r>
            <a:r>
              <a:rPr lang="it-IT" sz="1400" dirty="0" smtClean="0"/>
              <a:t>agricoltori</a:t>
            </a:r>
            <a:r>
              <a:rPr lang="it-IT" sz="1400" dirty="0"/>
              <a:t>.</a:t>
            </a:r>
            <a:endParaRPr lang="it-IT" sz="1400" dirty="0" smtClean="0"/>
          </a:p>
          <a:p>
            <a:pPr algn="just"/>
            <a:endParaRPr lang="it-IT" sz="1400" dirty="0"/>
          </a:p>
          <a:p>
            <a:pPr algn="just"/>
            <a:r>
              <a:rPr lang="it-IT" sz="1400" dirty="0" smtClean="0"/>
              <a:t>La </a:t>
            </a:r>
            <a:r>
              <a:rPr lang="it-IT" sz="1400" dirty="0"/>
              <a:t>recente crescita </a:t>
            </a:r>
            <a:r>
              <a:rPr lang="it-IT" sz="1400" dirty="0" smtClean="0"/>
              <a:t>nella frequenza </a:t>
            </a:r>
            <a:r>
              <a:rPr lang="it-IT" sz="1400" dirty="0"/>
              <a:t>di </a:t>
            </a:r>
            <a:r>
              <a:rPr lang="it-IT" sz="1400" b="1" dirty="0" smtClean="0"/>
              <a:t>eventi estremi e i </a:t>
            </a:r>
            <a:r>
              <a:rPr lang="it-IT" sz="1400" b="1" dirty="0"/>
              <a:t>processi di globalizzazione </a:t>
            </a:r>
            <a:r>
              <a:rPr lang="it-IT" sz="1400" dirty="0"/>
              <a:t>dei mercati </a:t>
            </a:r>
            <a:r>
              <a:rPr lang="it-IT" sz="1400" dirty="0" smtClean="0"/>
              <a:t>internazional</a:t>
            </a:r>
            <a:r>
              <a:rPr lang="it-IT" sz="1400" b="1" dirty="0" smtClean="0"/>
              <a:t>i, </a:t>
            </a:r>
            <a:r>
              <a:rPr lang="it-IT" sz="1400" u="sng" dirty="0" smtClean="0"/>
              <a:t>aumentano l’esposizione </a:t>
            </a:r>
            <a:r>
              <a:rPr lang="it-IT" sz="1400" u="sng" dirty="0"/>
              <a:t>al rischio </a:t>
            </a:r>
            <a:r>
              <a:rPr lang="it-IT" sz="1400" u="sng" dirty="0" smtClean="0"/>
              <a:t>delle aziende. </a:t>
            </a:r>
          </a:p>
          <a:p>
            <a:pPr algn="just"/>
            <a:endParaRPr lang="it-IT" sz="1400" u="sng" dirty="0" smtClean="0"/>
          </a:p>
          <a:p>
            <a:pPr algn="just"/>
            <a:r>
              <a:rPr lang="it-IT" sz="1400" b="1" dirty="0"/>
              <a:t>Settore Ortofrutta</a:t>
            </a:r>
            <a:r>
              <a:rPr lang="it-IT" sz="1400" dirty="0"/>
              <a:t>: Le assicurazioni agevolate e i fondi di </a:t>
            </a:r>
            <a:r>
              <a:rPr lang="it-IT" sz="1400" dirty="0" err="1"/>
              <a:t>mutualizzazione</a:t>
            </a:r>
            <a:r>
              <a:rPr lang="it-IT" sz="1400" dirty="0"/>
              <a:t>, ammissibili ai sensi dell’OCM Ortofrutticolo, non saranno attivati nel periodo 2014-2020. Pertanto, gli agricoltori operativi nel settore ortofrutticolo sono beneficiari </a:t>
            </a:r>
            <a:r>
              <a:rPr lang="it-IT" sz="1400" dirty="0" err="1"/>
              <a:t>eliggibili</a:t>
            </a:r>
            <a:r>
              <a:rPr lang="it-IT" sz="1400" dirty="0"/>
              <a:t> ai sensi del </a:t>
            </a:r>
            <a:r>
              <a:rPr lang="it-IT" sz="1400" dirty="0" err="1"/>
              <a:t>psrn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sp>
        <p:nvSpPr>
          <p:cNvPr id="2" name="AutoShape 2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www.sar.sardegna.it/pubblicazioni/riepiloghimensili/2003/02.A/carcio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43" y="211104"/>
            <a:ext cx="1297130" cy="9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474646" y="759505"/>
            <a:ext cx="5833658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Sottomisura  </a:t>
            </a:r>
            <a:r>
              <a:rPr lang="it-IT" sz="1400" b="1" dirty="0">
                <a:solidFill>
                  <a:schemeClr val="bg1"/>
                </a:solidFill>
              </a:rPr>
              <a:t>17.1 - premio assicurativo per il raccolto, gli animali e le </a:t>
            </a:r>
            <a:r>
              <a:rPr lang="it-IT" sz="1400" b="1" dirty="0" smtClean="0">
                <a:solidFill>
                  <a:schemeClr val="bg1"/>
                </a:solidFill>
              </a:rPr>
              <a:t>piante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75656" y="354142"/>
            <a:ext cx="5904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Misura 17: Gestione del rischio  (art 36 -39 Reg. UE n. 1305/2013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15" name="Rettangolo 14"/>
          <p:cNvSpPr/>
          <p:nvPr/>
        </p:nvSpPr>
        <p:spPr>
          <a:xfrm>
            <a:off x="7452320" y="757010"/>
            <a:ext cx="1577098" cy="30777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 algn="ctr"/>
            <a:r>
              <a:rPr lang="it-IT" sz="1400" b="1" dirty="0" smtClean="0">
                <a:solidFill>
                  <a:schemeClr val="bg1"/>
                </a:solidFill>
              </a:rPr>
              <a:t>Euro 1590.800.000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842961" y="166149"/>
            <a:ext cx="122413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/>
              <a:t>PSRN 2014-2020 </a:t>
            </a:r>
          </a:p>
          <a:p>
            <a:r>
              <a:rPr lang="it-IT" sz="1000" dirty="0" smtClean="0"/>
              <a:t>Pag. 222</a:t>
            </a:r>
            <a:endParaRPr lang="it-IT" sz="1000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95973" y="1340768"/>
            <a:ext cx="89500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273308" y="5272827"/>
            <a:ext cx="86093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400" dirty="0"/>
              <a:t>Il Fondo di solidarietà nazionale, ai sensi del Decreto legislativo 29 marzo 2004 n. 102 e </a:t>
            </a:r>
            <a:r>
              <a:rPr lang="it-IT" sz="1400" dirty="0" err="1"/>
              <a:t>s.m.i.</a:t>
            </a:r>
            <a:r>
              <a:rPr lang="it-IT" sz="1400" dirty="0"/>
              <a:t>, continuerà a farsi carico degli interventi volti a incentivare la stipula di contratti assicurativi</a:t>
            </a:r>
          </a:p>
        </p:txBody>
      </p:sp>
    </p:spTree>
    <p:extLst>
      <p:ext uri="{BB962C8B-B14F-4D97-AF65-F5344CB8AC3E}">
        <p14:creationId xmlns:p14="http://schemas.microsoft.com/office/powerpoint/2010/main" xmlns="" val="234079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www.sar.sardegna.it/pubblicazioni/riepiloghimensili/2003/02.A/carcio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43" y="211104"/>
            <a:ext cx="1297130" cy="9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474646" y="759505"/>
            <a:ext cx="5833658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Sottomisura  </a:t>
            </a:r>
            <a:r>
              <a:rPr lang="it-IT" sz="1400" b="1" dirty="0">
                <a:solidFill>
                  <a:schemeClr val="bg1"/>
                </a:solidFill>
              </a:rPr>
              <a:t>17.1 - premio assicurativo per il raccolto, gli animali e le </a:t>
            </a:r>
            <a:r>
              <a:rPr lang="it-IT" sz="1400" b="1" dirty="0" smtClean="0">
                <a:solidFill>
                  <a:schemeClr val="bg1"/>
                </a:solidFill>
              </a:rPr>
              <a:t>piante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75656" y="354142"/>
            <a:ext cx="5904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Misura 17: Gestione del rischio  (art 36 -39 Reg. UE n. 1305/2013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15" name="Rettangolo 14"/>
          <p:cNvSpPr/>
          <p:nvPr/>
        </p:nvSpPr>
        <p:spPr>
          <a:xfrm>
            <a:off x="7458513" y="757010"/>
            <a:ext cx="1625188" cy="30777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 algn="ctr"/>
            <a:r>
              <a:rPr lang="it-IT" sz="1400" b="1" dirty="0">
                <a:solidFill>
                  <a:schemeClr val="bg1"/>
                </a:solidFill>
              </a:rPr>
              <a:t>Euro </a:t>
            </a:r>
            <a:r>
              <a:rPr lang="it-IT" sz="1400" b="1" dirty="0" smtClean="0">
                <a:solidFill>
                  <a:schemeClr val="bg1"/>
                </a:solidFill>
              </a:rPr>
              <a:t>1.396.800.000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842961" y="166149"/>
            <a:ext cx="122413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/>
              <a:t>PSRN 2014-2020 </a:t>
            </a:r>
          </a:p>
          <a:p>
            <a:r>
              <a:rPr lang="it-IT" sz="1000" dirty="0" smtClean="0"/>
              <a:t>Pag. 222</a:t>
            </a:r>
            <a:endParaRPr lang="it-IT" sz="1000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95973" y="1340768"/>
            <a:ext cx="89500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4389631" y="1484784"/>
            <a:ext cx="44657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/>
              <a:t>Rischi </a:t>
            </a:r>
            <a:r>
              <a:rPr lang="it-IT" sz="1400" b="1" dirty="0"/>
              <a:t>assicurabili e loro combinazione </a:t>
            </a:r>
          </a:p>
          <a:p>
            <a:pPr algn="just"/>
            <a:r>
              <a:rPr lang="it-IT" sz="1400" dirty="0" smtClean="0"/>
              <a:t>Le </a:t>
            </a:r>
            <a:r>
              <a:rPr lang="it-IT" sz="1400" dirty="0"/>
              <a:t>polizze assicurative coprono esclusivamente rischi classificati come avversità atmosferiche assimilabili alle </a:t>
            </a:r>
            <a:r>
              <a:rPr lang="it-IT" sz="1400" dirty="0">
                <a:solidFill>
                  <a:srgbClr val="FF0000"/>
                </a:solidFill>
              </a:rPr>
              <a:t>calamità naturali</a:t>
            </a:r>
            <a:r>
              <a:rPr lang="it-IT" sz="1400" dirty="0"/>
              <a:t>, epizoozie, fitopatie e </a:t>
            </a:r>
            <a:r>
              <a:rPr lang="it-IT" sz="1400" dirty="0">
                <a:solidFill>
                  <a:srgbClr val="FF0000"/>
                </a:solidFill>
              </a:rPr>
              <a:t>infestazioni parassitarie. </a:t>
            </a:r>
            <a:endParaRPr lang="it-IT" sz="1400" dirty="0" smtClean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87668" y="2877642"/>
            <a:ext cx="81201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Importi e aliquote di sostegno </a:t>
            </a:r>
            <a:endParaRPr lang="it-IT" dirty="0"/>
          </a:p>
          <a:p>
            <a:pPr algn="just"/>
            <a:r>
              <a:rPr lang="it-IT" sz="1400" dirty="0"/>
              <a:t>La quota di contributo pubblico è fissata al </a:t>
            </a:r>
            <a:r>
              <a:rPr lang="it-IT" b="1" dirty="0">
                <a:solidFill>
                  <a:srgbClr val="FF0000"/>
                </a:solidFill>
              </a:rPr>
              <a:t>65%</a:t>
            </a:r>
            <a:r>
              <a:rPr lang="it-IT" sz="1400" dirty="0"/>
              <a:t> della spesa ammessa. </a:t>
            </a:r>
            <a:endParaRPr lang="it-IT" sz="1400" dirty="0" smtClean="0"/>
          </a:p>
          <a:p>
            <a:pPr algn="just"/>
            <a:r>
              <a:rPr lang="it-IT" sz="1400" dirty="0" smtClean="0"/>
              <a:t>Se </a:t>
            </a:r>
            <a:r>
              <a:rPr lang="it-IT" sz="1400" dirty="0"/>
              <a:t>necessario, tale percentuale può essere adattata in modo uniforme per tutti i beneficiari, al fine di allinearsi alle risorse finanziarie a disposizione. In ogni caso, il tasso di contribuzione pubblica non potrà essere inferiore al </a:t>
            </a:r>
            <a:r>
              <a:rPr lang="it-IT" sz="1400" b="1" dirty="0">
                <a:solidFill>
                  <a:srgbClr val="FF0000"/>
                </a:solidFill>
              </a:rPr>
              <a:t>20%</a:t>
            </a:r>
            <a:r>
              <a:rPr lang="it-IT" sz="1400" dirty="0"/>
              <a:t> della spesa ammessa.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7552" y="4365104"/>
            <a:ext cx="84571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Soglia e rimborso del </a:t>
            </a:r>
            <a:r>
              <a:rPr lang="it-IT" sz="1600" b="1" dirty="0" smtClean="0"/>
              <a:t>danno</a:t>
            </a:r>
          </a:p>
          <a:p>
            <a:r>
              <a:rPr lang="it-IT" sz="1400" dirty="0"/>
              <a:t>Sono ammissibili esclusivamente le polizze che prevedono la copertura di perdite di produzione che superino il </a:t>
            </a:r>
            <a:r>
              <a:rPr lang="it-IT" sz="1600" b="1" dirty="0"/>
              <a:t>30%</a:t>
            </a:r>
            <a:r>
              <a:rPr lang="it-IT" sz="1400" dirty="0"/>
              <a:t> della produzione media annua dell’imprenditore </a:t>
            </a:r>
            <a:r>
              <a:rPr lang="it-IT" sz="1400" dirty="0" smtClean="0"/>
              <a:t>agricolo.</a:t>
            </a:r>
          </a:p>
          <a:p>
            <a:endParaRPr lang="it-IT" sz="1400" dirty="0"/>
          </a:p>
          <a:p>
            <a:r>
              <a:rPr lang="it-IT" sz="1400" dirty="0" smtClean="0"/>
              <a:t>Le </a:t>
            </a:r>
            <a:r>
              <a:rPr lang="it-IT" sz="1400" dirty="0"/>
              <a:t>polizze ammissibili prevedono il rimborso dei danni esclusivamente al verificarsi di un'avversità atmosferica assimilabili alle calamità </a:t>
            </a:r>
            <a:r>
              <a:rPr lang="it-IT" sz="1400" dirty="0" smtClean="0"/>
              <a:t>naturali che </a:t>
            </a:r>
            <a:r>
              <a:rPr lang="it-IT" sz="1400" dirty="0"/>
              <a:t>siano formalmente riconosciuti dalle </a:t>
            </a:r>
            <a:r>
              <a:rPr lang="it-IT" sz="1400" dirty="0">
                <a:solidFill>
                  <a:srgbClr val="FF0000"/>
                </a:solidFill>
              </a:rPr>
              <a:t>autorità nazionali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2011" y="1494128"/>
            <a:ext cx="3667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/>
              <a:t>Beneficiari</a:t>
            </a:r>
          </a:p>
          <a:p>
            <a:pPr algn="just"/>
            <a:r>
              <a:rPr lang="it-IT" sz="1400" dirty="0" smtClean="0"/>
              <a:t>Sono </a:t>
            </a:r>
            <a:r>
              <a:rPr lang="it-IT" sz="1400" dirty="0"/>
              <a:t>esclusivamente imprenditori agricoli </a:t>
            </a:r>
            <a:r>
              <a:rPr lang="it-IT" sz="1400" dirty="0" smtClean="0"/>
              <a:t>in attività che sottoscrivono polizze individuali o polizze collettive.</a:t>
            </a:r>
            <a:r>
              <a:rPr lang="it-IT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48897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www.sar.sardegna.it/pubblicazioni/riepiloghimensili/2003/02.A/carcio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43" y="211104"/>
            <a:ext cx="1297130" cy="9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474646" y="759505"/>
            <a:ext cx="3134538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Sott</a:t>
            </a:r>
            <a:r>
              <a:rPr lang="it-IT" sz="1400" b="1" dirty="0">
                <a:solidFill>
                  <a:schemeClr val="bg1"/>
                </a:solidFill>
              </a:rPr>
              <a:t>. 17.2  - Fondi di </a:t>
            </a:r>
            <a:r>
              <a:rPr lang="it-IT" sz="1400" b="1" dirty="0" err="1" smtClean="0">
                <a:solidFill>
                  <a:schemeClr val="bg1"/>
                </a:solidFill>
              </a:rPr>
              <a:t>mutualizzazione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475656" y="354142"/>
            <a:ext cx="5904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Misura 17: Gestione del rischio  (art 36 -39 Reg. UE n. 1305/2013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15" name="Rettangolo 14"/>
          <p:cNvSpPr/>
          <p:nvPr/>
        </p:nvSpPr>
        <p:spPr>
          <a:xfrm>
            <a:off x="7532029" y="757010"/>
            <a:ext cx="1478162" cy="30777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 algn="ctr"/>
            <a:r>
              <a:rPr lang="it-IT" sz="1400" b="1" dirty="0" smtClean="0">
                <a:solidFill>
                  <a:schemeClr val="bg1"/>
                </a:solidFill>
              </a:rPr>
              <a:t>EURO 97.000.000</a:t>
            </a:r>
            <a:endParaRPr lang="it-IT" sz="1400" b="1" dirty="0">
              <a:solidFill>
                <a:schemeClr val="bg1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95973" y="1340768"/>
            <a:ext cx="89500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842961" y="166149"/>
            <a:ext cx="1224136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/>
              <a:t>PSRN 2014-2020 </a:t>
            </a:r>
          </a:p>
          <a:p>
            <a:r>
              <a:rPr lang="it-IT" sz="1000" dirty="0" smtClean="0"/>
              <a:t>Pag. 232</a:t>
            </a:r>
            <a:endParaRPr lang="it-IT" sz="1000" dirty="0"/>
          </a:p>
        </p:txBody>
      </p:sp>
      <p:sp>
        <p:nvSpPr>
          <p:cNvPr id="19" name="Rettangolo 18"/>
          <p:cNvSpPr/>
          <p:nvPr/>
        </p:nvSpPr>
        <p:spPr>
          <a:xfrm>
            <a:off x="155574" y="1484784"/>
            <a:ext cx="40002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Beneficiari</a:t>
            </a:r>
            <a:endParaRPr lang="it-IT" sz="1600" b="1" dirty="0"/>
          </a:p>
          <a:p>
            <a:pPr algn="just"/>
            <a:r>
              <a:rPr lang="it-IT" sz="1600" dirty="0" smtClean="0"/>
              <a:t>Del </a:t>
            </a:r>
            <a:r>
              <a:rPr lang="it-IT" sz="1600" dirty="0"/>
              <a:t>sostegno </a:t>
            </a:r>
            <a:r>
              <a:rPr lang="it-IT" sz="1600" dirty="0" smtClean="0"/>
              <a:t>sono i </a:t>
            </a:r>
            <a:r>
              <a:rPr lang="it-IT" sz="1600" b="1" dirty="0"/>
              <a:t>soggetti collettivi </a:t>
            </a:r>
            <a:r>
              <a:rPr lang="it-IT" sz="1600" dirty="0"/>
              <a:t>appositamente costituiti per la gestione del fondo </a:t>
            </a:r>
            <a:r>
              <a:rPr lang="it-IT" sz="1600" dirty="0" smtClean="0"/>
              <a:t>di </a:t>
            </a:r>
            <a:r>
              <a:rPr lang="it-IT" sz="1600" dirty="0" err="1" smtClean="0"/>
              <a:t>mutualizzazione</a:t>
            </a:r>
            <a:r>
              <a:rPr lang="it-IT" sz="1600" dirty="0" smtClean="0"/>
              <a:t> e/o </a:t>
            </a:r>
            <a:r>
              <a:rPr lang="it-IT" sz="1600" dirty="0"/>
              <a:t>i soggetti collettivi esistenti, già costituiti per altre </a:t>
            </a:r>
            <a:r>
              <a:rPr lang="it-IT" sz="1600" dirty="0" smtClean="0"/>
              <a:t>finalità. </a:t>
            </a:r>
          </a:p>
          <a:p>
            <a:pPr algn="just"/>
            <a:endParaRPr lang="it-IT" sz="1600" dirty="0" smtClean="0"/>
          </a:p>
          <a:p>
            <a:pPr algn="ctr"/>
            <a:r>
              <a:rPr lang="it-IT" sz="1600" b="1" dirty="0" smtClean="0"/>
              <a:t>I destinatari </a:t>
            </a:r>
          </a:p>
          <a:p>
            <a:pPr algn="just"/>
            <a:r>
              <a:rPr lang="it-IT" sz="1600" dirty="0" smtClean="0"/>
              <a:t>delle compensazioni erogate dai fondi di M. sono unicamente gli Imprenditori agricoli.</a:t>
            </a:r>
          </a:p>
          <a:p>
            <a:pPr algn="just"/>
            <a:r>
              <a:rPr lang="it-IT" sz="1600" dirty="0" smtClean="0"/>
              <a:t>Obbligo </a:t>
            </a:r>
            <a:r>
              <a:rPr lang="it-IT" sz="1600" dirty="0"/>
              <a:t>per l’agricoltore di proteggere </a:t>
            </a:r>
            <a:r>
              <a:rPr lang="it-IT" sz="1600" b="1" dirty="0"/>
              <a:t>l’intera produzione di un determinato prodotto </a:t>
            </a:r>
            <a:r>
              <a:rPr lang="it-IT" sz="1600" dirty="0"/>
              <a:t>ottenibile in un determinato </a:t>
            </a:r>
            <a:r>
              <a:rPr lang="it-IT" sz="1600" b="1" dirty="0"/>
              <a:t>territorio comunale </a:t>
            </a:r>
            <a:r>
              <a:rPr lang="it-IT" sz="1600" dirty="0"/>
              <a:t>in cui opera l’azienda.</a:t>
            </a:r>
          </a:p>
          <a:p>
            <a:pPr algn="just"/>
            <a:endParaRPr lang="it-IT" sz="16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07975" y="5373216"/>
            <a:ext cx="4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Tipo di </a:t>
            </a:r>
            <a:r>
              <a:rPr lang="it-IT" sz="1600" b="1" dirty="0" smtClean="0"/>
              <a:t>sostegno</a:t>
            </a:r>
          </a:p>
          <a:p>
            <a:pPr algn="just"/>
            <a:r>
              <a:rPr lang="it-IT" sz="1600" dirty="0"/>
              <a:t>Contributi in conto capitale o in conto interessi</a:t>
            </a:r>
          </a:p>
        </p:txBody>
      </p:sp>
      <p:pic>
        <p:nvPicPr>
          <p:cNvPr id="16" name="img-4eabb2a899122" descr="http://www.pianetapsr.it/flex/tmp/imgResized/T-7c2e9c3233bc5d43fe73140312a22fcd-572x3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246" y="2348880"/>
            <a:ext cx="4491778" cy="3634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4459554" y="148478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 smtClean="0"/>
              <a:t>F.M.</a:t>
            </a:r>
            <a:r>
              <a:rPr lang="it-IT" sz="1400" dirty="0" smtClean="0"/>
              <a:t> </a:t>
            </a:r>
            <a:r>
              <a:rPr lang="it-IT" sz="1400" i="1" dirty="0" err="1" smtClean="0"/>
              <a:t>perchè</a:t>
            </a:r>
            <a:r>
              <a:rPr lang="it-IT" sz="1400" i="1" dirty="0" smtClean="0"/>
              <a:t> fondati, appunto, </a:t>
            </a:r>
            <a:r>
              <a:rPr lang="it-IT" sz="1400" i="1" dirty="0"/>
              <a:t>su un accordo di solidarietà di lungo termine e sulla conoscenza condivisa dei singoli livelli di </a:t>
            </a:r>
            <a:r>
              <a:rPr lang="it-IT" sz="1400" i="1" dirty="0" smtClean="0"/>
              <a:t>rischio.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xmlns="" val="290697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foto malattie carciof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094358" y="874868"/>
            <a:ext cx="5133826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Sott</a:t>
            </a:r>
            <a:r>
              <a:rPr lang="it-IT" sz="1600" b="1" dirty="0">
                <a:solidFill>
                  <a:schemeClr val="bg1"/>
                </a:solidFill>
              </a:rPr>
              <a:t>. </a:t>
            </a:r>
            <a:r>
              <a:rPr lang="it-IT" sz="1600" b="1" dirty="0" smtClean="0">
                <a:solidFill>
                  <a:schemeClr val="bg1"/>
                </a:solidFill>
              </a:rPr>
              <a:t>17.3 - Strumento </a:t>
            </a:r>
            <a:r>
              <a:rPr lang="it-IT" sz="1600" b="1" dirty="0">
                <a:solidFill>
                  <a:schemeClr val="bg1"/>
                </a:solidFill>
              </a:rPr>
              <a:t>di stabilizzazione del </a:t>
            </a:r>
            <a:r>
              <a:rPr lang="it-IT" sz="1600" b="1" dirty="0" smtClean="0">
                <a:solidFill>
                  <a:schemeClr val="bg1"/>
                </a:solidFill>
              </a:rPr>
              <a:t>reddito (IST)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115616" y="418456"/>
            <a:ext cx="59046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Misura 17: Gestione del rischio  (art 36 -39 Reg. UE n. 1305/2013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15" name="Rettangolo 14"/>
          <p:cNvSpPr/>
          <p:nvPr/>
        </p:nvSpPr>
        <p:spPr>
          <a:xfrm>
            <a:off x="7530424" y="910898"/>
            <a:ext cx="1478162" cy="30777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lvl="0" algn="ctr"/>
            <a:r>
              <a:rPr lang="it-IT" sz="1400" b="1" dirty="0" smtClean="0">
                <a:solidFill>
                  <a:schemeClr val="bg1"/>
                </a:solidFill>
              </a:rPr>
              <a:t>EURO 97.000.000</a:t>
            </a:r>
            <a:endParaRPr lang="it-IT" sz="1400" b="1" dirty="0">
              <a:solidFill>
                <a:schemeClr val="bg1"/>
              </a:solidFill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95972" y="1238643"/>
            <a:ext cx="89500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 descr="http://www.disegni-da-colorare.com/wp-content/main/2010_02/bilancia-disegni-da-color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7438"/>
            <a:ext cx="938783" cy="8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144491" y="1340768"/>
            <a:ext cx="885301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/>
              <a:t>Tra i</a:t>
            </a:r>
            <a:r>
              <a:rPr lang="it-IT" dirty="0" smtClean="0"/>
              <a:t> 3 strumenti</a:t>
            </a:r>
            <a:r>
              <a:rPr lang="it-IT" dirty="0"/>
              <a:t>, </a:t>
            </a:r>
            <a:r>
              <a:rPr lang="it-IT" dirty="0" smtClean="0"/>
              <a:t>della gestione del rischio, l'</a:t>
            </a:r>
            <a:r>
              <a:rPr lang="it-IT" dirty="0" err="1" smtClean="0"/>
              <a:t>Income</a:t>
            </a:r>
            <a:r>
              <a:rPr lang="it-IT" dirty="0" smtClean="0"/>
              <a:t> </a:t>
            </a:r>
            <a:r>
              <a:rPr lang="it-IT" dirty="0" err="1"/>
              <a:t>Stabilization</a:t>
            </a:r>
            <a:r>
              <a:rPr lang="it-IT" dirty="0"/>
              <a:t> </a:t>
            </a:r>
            <a:r>
              <a:rPr lang="it-IT" dirty="0" err="1"/>
              <a:t>Tool</a:t>
            </a:r>
            <a:r>
              <a:rPr lang="it-IT" dirty="0"/>
              <a:t> (IST) rappresenta l'elemento di maggiore novità ed interesse, sia per l'esigenza di fronteggiare l'instabilità dei mercati e dei redditi che </a:t>
            </a:r>
            <a:r>
              <a:rPr lang="it-IT" dirty="0" smtClean="0"/>
              <a:t>caratterizza il comparto, </a:t>
            </a:r>
            <a:r>
              <a:rPr lang="it-IT" dirty="0"/>
              <a:t>sia per il carattere di novità che </a:t>
            </a:r>
            <a:r>
              <a:rPr lang="it-IT" dirty="0" smtClean="0"/>
              <a:t>rappresenta. </a:t>
            </a:r>
          </a:p>
          <a:p>
            <a:pPr algn="just"/>
            <a:r>
              <a:rPr lang="it-IT" dirty="0"/>
              <a:t>Il capitale iniziale dei fondi </a:t>
            </a:r>
            <a:r>
              <a:rPr lang="it-IT" dirty="0" smtClean="0"/>
              <a:t>IST, </a:t>
            </a:r>
            <a:r>
              <a:rPr lang="it-IT" dirty="0"/>
              <a:t>può essere costituito </a:t>
            </a:r>
            <a:r>
              <a:rPr lang="it-IT" dirty="0" smtClean="0"/>
              <a:t>esclusivamente dai </a:t>
            </a:r>
            <a:r>
              <a:rPr lang="it-IT" dirty="0"/>
              <a:t>contributi volontari dei singoli agricoltori che vi </a:t>
            </a:r>
            <a:r>
              <a:rPr lang="it-IT" dirty="0" smtClean="0"/>
              <a:t>abbiano aderito.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55575" y="3652949"/>
            <a:ext cx="88904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Cofinanziamento con </a:t>
            </a:r>
            <a:r>
              <a:rPr lang="it-IT" dirty="0"/>
              <a:t>l’erogazione di un contributo pubblico a copertura delle compensazioni finanziarie versate dai fondi IST agli agricoltori aderenti a seguito di un calo del reddito superiore al </a:t>
            </a:r>
            <a:r>
              <a:rPr lang="it-IT" sz="2000" b="1" dirty="0">
                <a:solidFill>
                  <a:srgbClr val="FF0000"/>
                </a:solidFill>
              </a:rPr>
              <a:t>30%</a:t>
            </a:r>
            <a:r>
              <a:rPr lang="it-IT" dirty="0"/>
              <a:t> del reddito medio annuo del singolo agricoltore nel triennio </a:t>
            </a:r>
            <a:r>
              <a:rPr lang="it-IT" dirty="0" smtClean="0"/>
              <a:t>precedente.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 pagamenti </a:t>
            </a:r>
            <a:r>
              <a:rPr lang="it-IT" dirty="0"/>
              <a:t>effettuati dai fondi IST agli agricoltori possono compensare, in una misura compresa tra il 20% ed il 70%, la perdita subita </a:t>
            </a:r>
            <a:r>
              <a:rPr lang="it-IT" dirty="0" smtClean="0"/>
              <a:t>dall’agricoltore.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55575" y="5445224"/>
            <a:ext cx="85928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Beneficiari </a:t>
            </a:r>
          </a:p>
          <a:p>
            <a:pPr algn="ctr"/>
            <a:r>
              <a:rPr lang="it-IT" dirty="0" smtClean="0"/>
              <a:t>Sono </a:t>
            </a:r>
            <a:r>
              <a:rPr lang="it-IT" dirty="0"/>
              <a:t>i fondi di </a:t>
            </a:r>
            <a:r>
              <a:rPr lang="it-IT" dirty="0" err="1"/>
              <a:t>mutualizzazione</a:t>
            </a:r>
            <a:r>
              <a:rPr lang="it-IT" dirty="0"/>
              <a:t> per la stabilizzazione del reddito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44" y="3221020"/>
            <a:ext cx="669440" cy="4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8023972" y="166149"/>
            <a:ext cx="1049519" cy="4001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000" dirty="0" smtClean="0"/>
              <a:t>PSRN 2014-2020 </a:t>
            </a:r>
          </a:p>
          <a:p>
            <a:r>
              <a:rPr lang="it-IT" sz="1000" dirty="0" smtClean="0"/>
              <a:t>Pag. 245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xmlns="" val="231655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278722" y="259373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20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16</a:t>
            </a:fld>
            <a:r>
              <a:rPr lang="it-IT" sz="2000" b="1" cap="all" dirty="0">
                <a:solidFill>
                  <a:srgbClr val="C00000"/>
                </a:solidFill>
                <a:cs typeface="Arial" pitchFamily="34" charset="0"/>
              </a:rPr>
              <a:t>. I DUE GRANDI PROBLEMI 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DEGLI </a:t>
            </a:r>
            <a:r>
              <a:rPr lang="it-IT" sz="2000" b="1" cap="all" dirty="0">
                <a:solidFill>
                  <a:srgbClr val="C00000"/>
                </a:solidFill>
                <a:cs typeface="Arial" pitchFamily="34" charset="0"/>
              </a:rPr>
              <a:t>ULTIMI ANNI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3917" y="764704"/>
            <a:ext cx="873057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it-IT" sz="1400" b="1" dirty="0">
                <a:solidFill>
                  <a:srgbClr val="006600"/>
                </a:solidFill>
                <a:latin typeface="+mn-lt"/>
              </a:rPr>
              <a:t>La perdita di potere negoziale lungo la filiera</a:t>
            </a:r>
            <a:endParaRPr lang="it-IT" sz="1400" b="1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latin typeface="+mn-lt"/>
              </a:rPr>
              <a:t>CAUSE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: la concentrazione dell’offerta è molto inferiore alla concentrazione esistente al livello della trasformazione e della distribuzione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latin typeface="+mn-lt"/>
              </a:rPr>
              <a:t>EFFETTI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: ampliamento della </a:t>
            </a:r>
            <a:r>
              <a:rPr lang="it-IT" sz="1600" b="1" dirty="0">
                <a:solidFill>
                  <a:srgbClr val="000000"/>
                </a:solidFill>
                <a:latin typeface="+mn-lt"/>
              </a:rPr>
              <a:t>forbice tra prezzi 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alla produzione e prezzi al 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consumo</a:t>
            </a:r>
            <a:endParaRPr lang="it-IT" sz="1400" dirty="0">
              <a:solidFill>
                <a:srgbClr val="000000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AutoNum type="arabicPeriod"/>
              <a:defRPr/>
            </a:pPr>
            <a:r>
              <a:rPr lang="it-IT" sz="1400" b="1" dirty="0" smtClean="0">
                <a:solidFill>
                  <a:srgbClr val="006600"/>
                </a:solidFill>
                <a:latin typeface="+mn-lt"/>
              </a:rPr>
              <a:t>La </a:t>
            </a:r>
            <a:r>
              <a:rPr lang="it-IT" sz="1400" b="1" dirty="0">
                <a:solidFill>
                  <a:srgbClr val="006600"/>
                </a:solidFill>
                <a:latin typeface="+mn-lt"/>
              </a:rPr>
              <a:t>volatilità dei prezzi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latin typeface="+mn-lt"/>
              </a:rPr>
              <a:t>CAUSE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: dinamiche evolutive del mercato globalizzato mondiale ed eliminazione delle politiche di sostegno dei prezzi dell’Unione europea </a:t>
            </a:r>
          </a:p>
          <a:p>
            <a:pPr marL="914400" lvl="1" indent="-457200"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00"/>
                </a:solidFill>
                <a:latin typeface="+mn-lt"/>
              </a:rPr>
              <a:t>EFFETTO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: la 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volatilità 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è diventata </a:t>
            </a:r>
            <a:r>
              <a:rPr lang="it-IT" sz="1400" b="1" dirty="0">
                <a:solidFill>
                  <a:srgbClr val="000000"/>
                </a:solidFill>
                <a:latin typeface="+mn-lt"/>
              </a:rPr>
              <a:t>elemento strutturale del mercato </a:t>
            </a:r>
            <a:r>
              <a:rPr lang="it-IT" sz="1400" dirty="0">
                <a:solidFill>
                  <a:srgbClr val="000000"/>
                </a:solidFill>
                <a:latin typeface="+mn-lt"/>
              </a:rPr>
              <a:t>agricolo mondiale ed anche </a:t>
            </a:r>
            <a:r>
              <a:rPr lang="it-IT" sz="1400" dirty="0" smtClean="0">
                <a:solidFill>
                  <a:srgbClr val="000000"/>
                </a:solidFill>
                <a:latin typeface="+mn-lt"/>
              </a:rPr>
              <a:t>europeo.</a:t>
            </a:r>
            <a:endParaRPr lang="it-IT" sz="1400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spcBef>
                <a:spcPct val="20000"/>
              </a:spcBef>
              <a:buClr>
                <a:srgbClr val="FFCC00"/>
              </a:buClr>
              <a:buSzPct val="80000"/>
              <a:buFont typeface="Wingdings" pitchFamily="2" charset="2"/>
              <a:buNone/>
              <a:defRPr/>
            </a:pPr>
            <a:endParaRPr lang="it-IT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ttangolo 2"/>
          <p:cNvSpPr>
            <a:spLocks noChangeArrowheads="1"/>
          </p:cNvSpPr>
          <p:nvPr/>
        </p:nvSpPr>
        <p:spPr bwMode="auto">
          <a:xfrm>
            <a:off x="181418" y="2945248"/>
            <a:ext cx="4074219" cy="28931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400" b="1" dirty="0">
                <a:latin typeface="Calibri" pitchFamily="34" charset="0"/>
                <a:cs typeface="Times New Roman" pitchFamily="18" charset="0"/>
              </a:rPr>
              <a:t>Che </a:t>
            </a: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cos’è l’OCM?</a:t>
            </a:r>
          </a:p>
          <a:p>
            <a:pPr algn="just"/>
            <a:endParaRPr lang="it-IT" sz="1400" b="1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it-IT" sz="1400" dirty="0" smtClean="0">
                <a:latin typeface="Calibri" pitchFamily="34" charset="0"/>
                <a:cs typeface="Times New Roman" pitchFamily="18" charset="0"/>
              </a:rPr>
              <a:t>Un insieme </a:t>
            </a:r>
            <a:r>
              <a:rPr lang="it-IT" sz="1400" dirty="0">
                <a:latin typeface="Calibri" pitchFamily="34" charset="0"/>
                <a:cs typeface="Times New Roman" pitchFamily="18" charset="0"/>
              </a:rPr>
              <a:t>di misure, unite in un unico dispositivo di legge che permette </a:t>
            </a:r>
            <a:r>
              <a:rPr lang="it-IT" sz="1400" dirty="0" smtClean="0">
                <a:latin typeface="Calibri" pitchFamily="34" charset="0"/>
                <a:cs typeface="Times New Roman" pitchFamily="18" charset="0"/>
              </a:rPr>
              <a:t>all’UE </a:t>
            </a:r>
            <a:r>
              <a:rPr lang="it-IT" sz="1400" dirty="0">
                <a:latin typeface="Calibri" pitchFamily="34" charset="0"/>
                <a:cs typeface="Times New Roman" pitchFamily="18" charset="0"/>
              </a:rPr>
              <a:t>di gestire </a:t>
            </a:r>
            <a:r>
              <a:rPr lang="it-IT" sz="1400" dirty="0" smtClean="0">
                <a:latin typeface="Calibri" pitchFamily="34" charset="0"/>
                <a:cs typeface="Times New Roman" pitchFamily="18" charset="0"/>
              </a:rPr>
              <a:t>il </a:t>
            </a:r>
            <a:r>
              <a:rPr lang="it-IT" sz="1400" dirty="0">
                <a:latin typeface="Calibri" pitchFamily="34" charset="0"/>
                <a:cs typeface="Times New Roman" pitchFamily="18" charset="0"/>
              </a:rPr>
              <a:t>mercato di uno o più prodotti agricoli (produzione e scambi).</a:t>
            </a:r>
          </a:p>
          <a:p>
            <a:pPr algn="just"/>
            <a:endParaRPr lang="it-IT" sz="1400" dirty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A </a:t>
            </a:r>
            <a:r>
              <a:rPr lang="it-IT" sz="1400" b="1" dirty="0">
                <a:latin typeface="Calibri" pitchFamily="34" charset="0"/>
                <a:cs typeface="Times New Roman" pitchFamily="18" charset="0"/>
              </a:rPr>
              <a:t>cosa serve</a:t>
            </a: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?</a:t>
            </a:r>
          </a:p>
          <a:p>
            <a:pPr algn="just"/>
            <a:endParaRPr lang="it-IT" sz="1400" b="1" i="1" dirty="0">
              <a:latin typeface="Calibri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garantire </a:t>
            </a:r>
            <a:r>
              <a:rPr lang="it-IT" sz="1400" b="1" dirty="0">
                <a:latin typeface="Calibri" pitchFamily="34" charset="0"/>
                <a:cs typeface="Times New Roman" pitchFamily="18" charset="0"/>
              </a:rPr>
              <a:t>agli agricoltori uno </a:t>
            </a: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sbocco </a:t>
            </a:r>
            <a:r>
              <a:rPr lang="it-IT" sz="1400" b="1" dirty="0">
                <a:latin typeface="Calibri" pitchFamily="34" charset="0"/>
                <a:cs typeface="Times New Roman" pitchFamily="18" charset="0"/>
              </a:rPr>
              <a:t>per la </a:t>
            </a: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produzione </a:t>
            </a:r>
            <a:r>
              <a:rPr lang="it-IT" sz="1400" b="1" dirty="0">
                <a:latin typeface="Calibri" pitchFamily="34" charset="0"/>
                <a:cs typeface="Times New Roman" pitchFamily="18" charset="0"/>
              </a:rPr>
              <a:t>e la stabilità dei </a:t>
            </a: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redditi;</a:t>
            </a:r>
          </a:p>
          <a:p>
            <a:pPr marL="285750" indent="-285750" algn="just"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garantire </a:t>
            </a:r>
            <a:r>
              <a:rPr lang="it-IT" sz="1400" b="1" dirty="0">
                <a:latin typeface="Calibri" pitchFamily="34" charset="0"/>
                <a:cs typeface="Times New Roman" pitchFamily="18" charset="0"/>
              </a:rPr>
              <a:t>ai </a:t>
            </a: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consumatori </a:t>
            </a:r>
            <a:r>
              <a:rPr lang="it-IT" sz="1400" b="1" dirty="0">
                <a:latin typeface="Calibri" pitchFamily="34" charset="0"/>
                <a:cs typeface="Times New Roman" pitchFamily="18" charset="0"/>
              </a:rPr>
              <a:t>la sicurezza dell’approvvigionamento in prodotti alimentari a </a:t>
            </a:r>
            <a:r>
              <a:rPr lang="it-IT" sz="1400" b="1" dirty="0" smtClean="0">
                <a:latin typeface="Calibri" pitchFamily="34" charset="0"/>
                <a:cs typeface="Times New Roman" pitchFamily="18" charset="0"/>
              </a:rPr>
              <a:t> prezzi ragionevoli</a:t>
            </a:r>
            <a:r>
              <a:rPr lang="it-IT" sz="1400" dirty="0">
                <a:latin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5292080" y="2791360"/>
            <a:ext cx="348358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Le OCM hanno consentito di: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1600" dirty="0" smtClean="0"/>
              <a:t>Fissare </a:t>
            </a:r>
            <a:r>
              <a:rPr lang="it-IT" sz="1600" dirty="0"/>
              <a:t>per i prodotti agricoli </a:t>
            </a:r>
            <a:r>
              <a:rPr lang="it-IT" sz="1600" b="1" dirty="0"/>
              <a:t>prezzi unici</a:t>
            </a:r>
            <a:r>
              <a:rPr lang="it-IT" sz="1600" dirty="0"/>
              <a:t> per tutti i mercati europei (prezzo indicativo, prezzo d’entrata, prezzo d’intervento);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1600" b="1" dirty="0"/>
              <a:t>concedere aiuti </a:t>
            </a:r>
            <a:r>
              <a:rPr lang="it-IT" sz="1600" dirty="0"/>
              <a:t>ai produttori o agli operatori del settore;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1600" b="1" dirty="0"/>
              <a:t>istituire meccanismi di controllo della produzione</a:t>
            </a:r>
            <a:r>
              <a:rPr lang="it-IT" sz="1600" dirty="0"/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1600" dirty="0"/>
              <a:t>disciplinare gli scambi con i paesi terzi;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v"/>
            </a:pPr>
            <a:r>
              <a:rPr lang="it-IT" sz="1600" dirty="0"/>
              <a:t>costituire </a:t>
            </a:r>
            <a:r>
              <a:rPr lang="it-IT" sz="1600" dirty="0" smtClean="0"/>
              <a:t>OP.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230272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23528" y="12766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20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17</a:t>
            </a:fld>
            <a:r>
              <a:rPr lang="it-IT" sz="2000" b="1" cap="all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GLI STRUMENTI DELL’OCM UNICA</a:t>
            </a:r>
            <a:endParaRPr lang="it-IT" sz="20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1651955" y="871102"/>
            <a:ext cx="215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OCM unica</a:t>
            </a:r>
          </a:p>
        </p:txBody>
      </p:sp>
      <p:cxnSp>
        <p:nvCxnSpPr>
          <p:cNvPr id="5" name="Connettore 2 4"/>
          <p:cNvCxnSpPr>
            <a:cxnSpLocks noChangeShapeType="1"/>
          </p:cNvCxnSpPr>
          <p:nvPr/>
        </p:nvCxnSpPr>
        <p:spPr bwMode="auto">
          <a:xfrm flipH="1">
            <a:off x="1547664" y="1271212"/>
            <a:ext cx="288032" cy="100566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" name="Connettore 2 5"/>
          <p:cNvCxnSpPr>
            <a:cxnSpLocks noChangeShapeType="1"/>
          </p:cNvCxnSpPr>
          <p:nvPr/>
        </p:nvCxnSpPr>
        <p:spPr bwMode="auto">
          <a:xfrm flipV="1">
            <a:off x="3203848" y="1092807"/>
            <a:ext cx="1987649" cy="827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31085" y="2492896"/>
            <a:ext cx="2122858" cy="1600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Reti di </a:t>
            </a:r>
            <a:r>
              <a:rPr lang="it-IT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sicurezza </a:t>
            </a:r>
          </a:p>
          <a:p>
            <a:pPr algn="ctr"/>
            <a:endParaRPr lang="it-IT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In passato tali misure erano attivata molto frequentemente. Oggi, entrano in vigore solo in caso di effettiva necessità</a:t>
            </a:r>
            <a:r>
              <a:rPr lang="it-IT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359054" y="692696"/>
            <a:ext cx="36054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 Forme organizzate dei produttori </a:t>
            </a:r>
            <a:r>
              <a:rPr lang="it-IT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(OP)</a:t>
            </a:r>
          </a:p>
          <a:p>
            <a:pPr>
              <a:buFontTx/>
              <a:buChar char="-"/>
            </a:pPr>
            <a:r>
              <a:rPr lang="it-IT" sz="1400" b="1" dirty="0">
                <a:latin typeface="Times New Roman" pitchFamily="18" charset="0"/>
                <a:cs typeface="Times New Roman" pitchFamily="18" charset="0"/>
              </a:rPr>
              <a:t> Relazioni durature tra gli operatori della filiera alimentare </a:t>
            </a:r>
            <a:r>
              <a:rPr lang="it-IT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(OI)</a:t>
            </a:r>
          </a:p>
          <a:p>
            <a:pPr>
              <a:buFontTx/>
              <a:buChar char="-"/>
            </a:pPr>
            <a:r>
              <a:rPr lang="it-IT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Relazioni </a:t>
            </a:r>
            <a:r>
              <a:rPr lang="it-IT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contrattuali</a:t>
            </a:r>
            <a:endParaRPr lang="it-IT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48036" y="1882859"/>
            <a:ext cx="5616451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/>
              <a:t>Sono modificati, </a:t>
            </a:r>
            <a:r>
              <a:rPr lang="it-IT" sz="1400" dirty="0" smtClean="0"/>
              <a:t>gli </a:t>
            </a:r>
            <a:r>
              <a:rPr lang="it-IT" sz="1400" dirty="0"/>
              <a:t>strumenti di intervento pubblico sui mercati e gli aiuti allo stoccaggio privato;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/>
              <a:t>Viene creato un </a:t>
            </a:r>
            <a:r>
              <a:rPr lang="it-IT" sz="1400" b="1" dirty="0"/>
              <a:t>fondo di riserva </a:t>
            </a:r>
            <a:r>
              <a:rPr lang="it-IT" sz="1400" dirty="0"/>
              <a:t>per far fronte alle </a:t>
            </a:r>
            <a:r>
              <a:rPr lang="it-IT" sz="1400" b="1" dirty="0"/>
              <a:t>crisi di mercato</a:t>
            </a:r>
            <a:r>
              <a:rPr lang="it-IT" sz="1400" dirty="0"/>
              <a:t>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 smtClean="0"/>
              <a:t>Vengono </a:t>
            </a:r>
            <a:r>
              <a:rPr lang="it-IT" sz="1400" dirty="0"/>
              <a:t>confermati due programmi specifici frutta nelle scuole e latte nelle scuole;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/>
              <a:t>Viene creato uno strumento per la distribuzione di alimenti agli indigenti;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/>
              <a:t>Vengono eliminati alcuni aiuti specifici accoppiati, per alcuni </a:t>
            </a:r>
            <a:r>
              <a:rPr lang="it-IT" sz="1400" dirty="0" smtClean="0"/>
              <a:t>comparti </a:t>
            </a:r>
            <a:r>
              <a:rPr lang="it-IT" sz="1400" dirty="0"/>
              <a:t>(latte scremato in polvere, luppolo, bachi da seta</a:t>
            </a:r>
            <a:r>
              <a:rPr lang="it-IT" sz="1400" dirty="0" smtClean="0"/>
              <a:t>).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b="1" dirty="0"/>
              <a:t>Sono definite le modalità per il superamento dei vincoli quantitativi (quote) per il latte, vino e </a:t>
            </a:r>
            <a:r>
              <a:rPr lang="it-IT" sz="1400" b="1" dirty="0" smtClean="0"/>
              <a:t>zucchero…..abolizione quote: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400" b="1" dirty="0"/>
              <a:t> delle quote latte dal 1° aprile 2015;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400" b="1" dirty="0"/>
              <a:t> delle quote zucchero dal 1° ottobre 2017;</a:t>
            </a:r>
          </a:p>
          <a:p>
            <a:pPr marL="742950" lvl="1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1400" b="1" dirty="0"/>
              <a:t> delle diritti di impianto dei vigneti dal 1° gennaio 2016</a:t>
            </a:r>
            <a:r>
              <a:rPr lang="it-IT" sz="1400" b="1" dirty="0" smtClean="0"/>
              <a:t>.</a:t>
            </a:r>
            <a:endParaRPr lang="it-IT" sz="1400" b="1" dirty="0"/>
          </a:p>
        </p:txBody>
      </p:sp>
      <p:sp>
        <p:nvSpPr>
          <p:cNvPr id="3" name="Freccia a destra con strisce 2"/>
          <p:cNvSpPr/>
          <p:nvPr/>
        </p:nvSpPr>
        <p:spPr>
          <a:xfrm>
            <a:off x="2557174" y="3041377"/>
            <a:ext cx="603250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7503" y="5229200"/>
            <a:ext cx="8856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La della PAC3 ha istituito la nuova </a:t>
            </a:r>
            <a:r>
              <a:rPr lang="it-IT" sz="1400" dirty="0" err="1" smtClean="0"/>
              <a:t>ocm</a:t>
            </a:r>
            <a:r>
              <a:rPr lang="it-IT" sz="1400" dirty="0" smtClean="0"/>
              <a:t> unica, contenente la parte relativa al settore della frutta e degli ortaggi, senza radicali cambiamenti rispetto alla versione precedente (Reg, 1234/2007). Finora le norme attuative sono quelle del Reg 543/2011 che </a:t>
            </a:r>
            <a:r>
              <a:rPr lang="it-IT" sz="1400" dirty="0" err="1" smtClean="0"/>
              <a:t>stà</a:t>
            </a:r>
            <a:r>
              <a:rPr lang="it-IT" sz="1400" dirty="0" smtClean="0"/>
              <a:t> per essere abrogato e sostituito dai due provvedimenti applicativi in corso di discussione a Bruxelles.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15740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23528" y="12766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20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18</a:t>
            </a:fld>
            <a:r>
              <a:rPr lang="it-IT" sz="2000" b="1" cap="all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l’</a:t>
            </a:r>
            <a:r>
              <a:rPr lang="it-IT" sz="2000" b="1" cap="all" dirty="0" err="1" smtClean="0">
                <a:solidFill>
                  <a:srgbClr val="C00000"/>
                </a:solidFill>
                <a:cs typeface="Arial" pitchFamily="34" charset="0"/>
              </a:rPr>
              <a:t>ocm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 degli ortofrutticoli freschi</a:t>
            </a:r>
            <a:endParaRPr lang="it-IT" sz="20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xmlns="" val="43455916"/>
              </p:ext>
            </p:extLst>
          </p:nvPr>
        </p:nvGraphicFramePr>
        <p:xfrm>
          <a:off x="179512" y="836712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7606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23528" y="12766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20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19</a:t>
            </a:fld>
            <a:r>
              <a:rPr lang="it-IT" sz="2000" b="1" cap="all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l’</a:t>
            </a:r>
            <a:r>
              <a:rPr lang="it-IT" sz="2000" b="1" cap="all" dirty="0" err="1" smtClean="0">
                <a:solidFill>
                  <a:srgbClr val="C00000"/>
                </a:solidFill>
                <a:cs typeface="Arial" pitchFamily="34" charset="0"/>
              </a:rPr>
              <a:t>ocm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 degli ortofrutticoli freschi</a:t>
            </a:r>
            <a:endParaRPr lang="it-IT" sz="20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362" y="908720"/>
            <a:ext cx="87321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Lo schema di funzionamento dell’OCM ortofrutta è fondato </a:t>
            </a:r>
            <a:r>
              <a:rPr lang="it-IT" sz="1600" dirty="0"/>
              <a:t>sulle </a:t>
            </a:r>
            <a:r>
              <a:rPr lang="it-IT" sz="2000" b="1" dirty="0" smtClean="0">
                <a:solidFill>
                  <a:srgbClr val="FF0000"/>
                </a:solidFill>
              </a:rPr>
              <a:t>OP</a:t>
            </a:r>
            <a:r>
              <a:rPr lang="it-IT" sz="1600" dirty="0" smtClean="0"/>
              <a:t> </a:t>
            </a:r>
            <a:r>
              <a:rPr lang="it-IT" sz="1600" dirty="0"/>
              <a:t>e sul loro principale strumento, il </a:t>
            </a:r>
            <a:r>
              <a:rPr lang="it-IT" sz="1600" b="1" dirty="0"/>
              <a:t>programma </a:t>
            </a:r>
            <a:r>
              <a:rPr lang="it-IT" sz="1600" b="1" dirty="0" smtClean="0"/>
              <a:t>operativo</a:t>
            </a:r>
            <a:r>
              <a:rPr lang="it-IT" sz="1600" dirty="0" smtClean="0"/>
              <a:t>, in cui sono previste azioni principalmente legate alla organizzazione, concentrazione, valorizzazione delle produzioni, </a:t>
            </a:r>
            <a:r>
              <a:rPr lang="it-IT" sz="1600" dirty="0"/>
              <a:t>ecc</a:t>
            </a:r>
            <a:r>
              <a:rPr lang="it-IT" sz="1600" dirty="0" smtClean="0"/>
              <a:t>..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endParaRPr lang="it-IT" sz="16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Un’importante </a:t>
            </a:r>
            <a:r>
              <a:rPr lang="it-IT" sz="1600" dirty="0"/>
              <a:t>novità è costituita dall’estensione alle </a:t>
            </a:r>
            <a:r>
              <a:rPr lang="it-IT" sz="1600" b="1" dirty="0"/>
              <a:t>Associazioni delle organizzazioni di produttori </a:t>
            </a:r>
            <a:r>
              <a:rPr lang="it-IT" sz="2000" b="1" dirty="0">
                <a:solidFill>
                  <a:srgbClr val="FF0000"/>
                </a:solidFill>
              </a:rPr>
              <a:t>(</a:t>
            </a:r>
            <a:r>
              <a:rPr lang="it-IT" sz="2000" b="1" dirty="0" err="1">
                <a:solidFill>
                  <a:srgbClr val="FF0000"/>
                </a:solidFill>
              </a:rPr>
              <a:t>Aop</a:t>
            </a:r>
            <a:r>
              <a:rPr lang="it-IT" sz="2000" b="1" dirty="0">
                <a:solidFill>
                  <a:srgbClr val="FF0000"/>
                </a:solidFill>
              </a:rPr>
              <a:t>) </a:t>
            </a:r>
            <a:r>
              <a:rPr lang="it-IT" sz="1600" dirty="0"/>
              <a:t>della possibilità di presentare un programma operativo, soggetto alle medesime regole dei programmi predisposti dalle OP, comprendente misure identificate, ma non attuate, dalle organizzazioni socie all’interno dei propri programmi. </a:t>
            </a:r>
            <a:endParaRPr lang="it-IT" sz="16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endParaRPr lang="it-IT" sz="16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/>
              <a:t>Le OP e le loro forme associate </a:t>
            </a:r>
            <a:r>
              <a:rPr lang="it-IT" sz="1600" dirty="0" smtClean="0"/>
              <a:t>continuano </a:t>
            </a:r>
            <a:r>
              <a:rPr lang="it-IT" sz="1600" dirty="0"/>
              <a:t>ad essere lo </a:t>
            </a:r>
            <a:r>
              <a:rPr lang="it-IT" sz="1600" b="1" dirty="0">
                <a:solidFill>
                  <a:srgbClr val="FF0000"/>
                </a:solidFill>
              </a:rPr>
              <a:t>strumento cardine </a:t>
            </a:r>
            <a:r>
              <a:rPr lang="it-IT" sz="1600" dirty="0" smtClean="0"/>
              <a:t>degli interventi sui quali si fa molto affidamento per rafforzare la posizione </a:t>
            </a:r>
            <a:r>
              <a:rPr lang="it-IT" sz="1600" dirty="0"/>
              <a:t>dei produttori sul mercato, </a:t>
            </a:r>
            <a:r>
              <a:rPr lang="it-IT" sz="1600" dirty="0" smtClean="0"/>
              <a:t>al fine di </a:t>
            </a:r>
            <a:r>
              <a:rPr lang="it-IT" sz="1600" dirty="0"/>
              <a:t>recuperare redditività ed efficienza, nonché di pervenire a una redistribuzione del valore all’interno della filiera. </a:t>
            </a:r>
            <a:r>
              <a:rPr lang="it-IT" sz="1600" dirty="0" smtClean="0"/>
              <a:t>Rafforzare la contrattualizzazione, prevenire le crisi e gestirle, sono altre funzioni in capo alle OP e AOP.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600" dirty="0" smtClean="0"/>
              <a:t>Un </a:t>
            </a:r>
            <a:r>
              <a:rPr lang="it-IT" sz="1600" dirty="0"/>
              <a:t>importante sostegno al settore ortofrutticolo proviene anche dal programma </a:t>
            </a:r>
            <a:r>
              <a:rPr lang="it-IT" sz="1600" b="1" dirty="0">
                <a:solidFill>
                  <a:srgbClr val="FF0000"/>
                </a:solidFill>
              </a:rPr>
              <a:t>“Frutta </a:t>
            </a:r>
            <a:r>
              <a:rPr lang="it-IT" sz="1600" b="1" dirty="0" smtClean="0">
                <a:solidFill>
                  <a:srgbClr val="FF0000"/>
                </a:solidFill>
              </a:rPr>
              <a:t>e verdura nelle </a:t>
            </a:r>
            <a:r>
              <a:rPr lang="it-IT" sz="1600" b="1" dirty="0">
                <a:solidFill>
                  <a:srgbClr val="FF0000"/>
                </a:solidFill>
              </a:rPr>
              <a:t>scuole”</a:t>
            </a:r>
            <a:r>
              <a:rPr lang="it-IT" sz="1600" dirty="0"/>
              <a:t>, per il quale </a:t>
            </a:r>
            <a:r>
              <a:rPr lang="it-IT" sz="1600" dirty="0" smtClean="0"/>
              <a:t>si prevede </a:t>
            </a:r>
            <a:r>
              <a:rPr lang="it-IT" sz="1600" dirty="0"/>
              <a:t>un ragguardevole aumento delle risorse finanziarie disponibili: si passa dagli attuali 90 milioni di euro per anno scolastico ai 150 milioni</a:t>
            </a:r>
            <a:r>
              <a:rPr lang="it-IT" sz="1600" dirty="0" smtClean="0"/>
              <a:t>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325734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571500" y="142875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2000" b="1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2</a:t>
            </a:fld>
            <a:r>
              <a:rPr lang="it-IT" b="1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it-IT" b="1" dirty="0" smtClean="0">
                <a:solidFill>
                  <a:srgbClr val="C00000"/>
                </a:solidFill>
                <a:cs typeface="Arial" pitchFamily="34" charset="0"/>
              </a:rPr>
              <a:t>LE TRE PAROLE CHIAVE DELLA PAC</a:t>
            </a:r>
            <a:endParaRPr lang="it-IT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6" name="Segnaposto contenu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3129686"/>
              </p:ext>
            </p:extLst>
          </p:nvPr>
        </p:nvGraphicFramePr>
        <p:xfrm>
          <a:off x="293812" y="1916832"/>
          <a:ext cx="87087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460BF0D-FD61-45A8-A61F-B255198D09C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22948" y="692696"/>
            <a:ext cx="22505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lvl="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it-IT" sz="1600" b="1" dirty="0" smtClean="0"/>
              <a:t>REDISTRIBUZIONE</a:t>
            </a:r>
          </a:p>
          <a:p>
            <a:pPr marL="285750" lvl="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it-IT" sz="1600" b="1" dirty="0" smtClean="0"/>
              <a:t>SOSTEGNO MIRATO</a:t>
            </a:r>
          </a:p>
          <a:p>
            <a:pPr marL="285750" lvl="0" indent="-285750"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it-IT" sz="1600" b="1" dirty="0" smtClean="0"/>
              <a:t> RIFORMULAZIONE</a:t>
            </a:r>
            <a:endParaRPr lang="it-IT" sz="1600" b="1" dirty="0"/>
          </a:p>
        </p:txBody>
      </p:sp>
      <p:sp>
        <p:nvSpPr>
          <p:cNvPr id="7" name="Freccia in giù 6"/>
          <p:cNvSpPr/>
          <p:nvPr/>
        </p:nvSpPr>
        <p:spPr>
          <a:xfrm>
            <a:off x="4427984" y="1535442"/>
            <a:ext cx="432048" cy="321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59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23528" y="127665"/>
            <a:ext cx="8640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20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20</a:t>
            </a:fld>
            <a:r>
              <a:rPr lang="it-IT" sz="2000" b="1" cap="all" dirty="0">
                <a:solidFill>
                  <a:srgbClr val="C00000"/>
                </a:solidFill>
                <a:cs typeface="Arial" pitchFamily="34" charset="0"/>
              </a:rPr>
              <a:t>. Cosa è possibile finanziare con i programmi 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operativi</a:t>
            </a:r>
            <a:endParaRPr lang="it-IT" sz="20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7108" y="764704"/>
            <a:ext cx="861737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it-IT" sz="1600" b="1" dirty="0" smtClean="0"/>
              <a:t>Investimenti </a:t>
            </a:r>
            <a:r>
              <a:rPr lang="it-IT" sz="1600" dirty="0"/>
              <a:t>(Impianti lavorazione, commercializzazione, stoccaggio) </a:t>
            </a:r>
            <a:r>
              <a:rPr lang="it-IT" sz="1600" b="1" dirty="0"/>
              <a:t>, Impianti </a:t>
            </a:r>
            <a:r>
              <a:rPr lang="it-IT" sz="1600" b="1" dirty="0" smtClean="0"/>
              <a:t>arborei o </a:t>
            </a:r>
            <a:r>
              <a:rPr lang="it-IT" sz="1600" b="1" dirty="0"/>
              <a:t>di colture perenni </a:t>
            </a:r>
            <a:r>
              <a:rPr lang="it-IT" sz="1600" dirty="0"/>
              <a:t>(espianto, impianto, materiale vivaistico</a:t>
            </a:r>
            <a:r>
              <a:rPr lang="it-IT" sz="1600" dirty="0" smtClean="0"/>
              <a:t>)</a:t>
            </a:r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it-IT" sz="1600" dirty="0"/>
              <a:t> </a:t>
            </a:r>
            <a:r>
              <a:rPr lang="it-IT" sz="1600" b="1" dirty="0"/>
              <a:t>Macchinari e attrezzature </a:t>
            </a:r>
            <a:r>
              <a:rPr lang="it-IT" sz="1600" dirty="0"/>
              <a:t>(escluse quelle di carattere generico), </a:t>
            </a:r>
            <a:r>
              <a:rPr lang="it-IT" sz="1600" b="1" dirty="0" smtClean="0"/>
              <a:t>Impianti antigrandine </a:t>
            </a:r>
            <a:r>
              <a:rPr lang="it-IT" sz="1600" b="1" dirty="0"/>
              <a:t>e </a:t>
            </a:r>
            <a:r>
              <a:rPr lang="it-IT" sz="1600" b="1" dirty="0" smtClean="0"/>
              <a:t>antipioggia</a:t>
            </a:r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endParaRPr lang="it-IT" sz="1600" b="1" dirty="0"/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it-IT" sz="1600" dirty="0"/>
              <a:t> </a:t>
            </a:r>
            <a:r>
              <a:rPr lang="it-IT" sz="1600" b="1" dirty="0"/>
              <a:t>Spese generali di produzione (solo costi aggiuntivi), </a:t>
            </a:r>
            <a:r>
              <a:rPr lang="it-IT" sz="1600" dirty="0"/>
              <a:t>miglioramento e </a:t>
            </a:r>
            <a:r>
              <a:rPr lang="it-IT" sz="1600" dirty="0" smtClean="0"/>
              <a:t>innovazione nella </a:t>
            </a:r>
            <a:r>
              <a:rPr lang="it-IT" sz="1600" dirty="0"/>
              <a:t>tecnica colturale (potatura verde, diradamento, imbianchimento, ecc..), tecniche </a:t>
            </a:r>
            <a:r>
              <a:rPr lang="it-IT" sz="1600" dirty="0" smtClean="0"/>
              <a:t>colturali migliorative </a:t>
            </a:r>
            <a:r>
              <a:rPr lang="it-IT" sz="1600" dirty="0"/>
              <a:t>su ortive sotto tunnel o serra ( potatura verde, cimatura, sfogliatura), </a:t>
            </a:r>
            <a:r>
              <a:rPr lang="it-IT" sz="1600" dirty="0" smtClean="0"/>
              <a:t>gestione della </a:t>
            </a:r>
            <a:r>
              <a:rPr lang="it-IT" sz="1600" dirty="0"/>
              <a:t>catena del freddo negli impianti per la quarta </a:t>
            </a:r>
            <a:r>
              <a:rPr lang="it-IT" sz="1600" dirty="0" smtClean="0"/>
              <a:t>gamma</a:t>
            </a:r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it-IT" sz="1600" dirty="0"/>
              <a:t> </a:t>
            </a:r>
            <a:r>
              <a:rPr lang="it-IT" sz="1600" b="1" dirty="0"/>
              <a:t>Mezzi tecnici - </a:t>
            </a:r>
            <a:r>
              <a:rPr lang="it-IT" sz="1600" dirty="0"/>
              <a:t>Materiali agro tessili (tessuto non tessuto, reti frangivento, reti ombreggianti</a:t>
            </a:r>
            <a:r>
              <a:rPr lang="it-IT" sz="1600" dirty="0" smtClean="0"/>
              <a:t>, materiale </a:t>
            </a:r>
            <a:r>
              <a:rPr lang="it-IT" sz="1600" dirty="0"/>
              <a:t>di copertura per Tunnel breve durata (inferiore a due anni), ali gocciolanti </a:t>
            </a:r>
            <a:r>
              <a:rPr lang="it-IT" sz="1600" dirty="0" smtClean="0"/>
              <a:t>per </a:t>
            </a:r>
            <a:r>
              <a:rPr lang="it-IT" sz="1600" dirty="0" err="1" smtClean="0"/>
              <a:t>microirrigazione</a:t>
            </a:r>
            <a:r>
              <a:rPr lang="it-IT" sz="1600" dirty="0" smtClean="0"/>
              <a:t> </a:t>
            </a:r>
            <a:r>
              <a:rPr lang="it-IT" sz="1600" dirty="0"/>
              <a:t>, teli per pacciamatura (solo a determinate condizioni</a:t>
            </a:r>
            <a:r>
              <a:rPr lang="it-IT" sz="1600" dirty="0" smtClean="0"/>
              <a:t>)</a:t>
            </a:r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it-IT" sz="1600" dirty="0"/>
              <a:t> </a:t>
            </a:r>
            <a:r>
              <a:rPr lang="it-IT" sz="1600" b="1" dirty="0"/>
              <a:t>Personale tecnico </a:t>
            </a:r>
            <a:r>
              <a:rPr lang="it-IT" sz="1600" dirty="0"/>
              <a:t>(per il miglioramento della qualità dei prodotti e per mantenere un </a:t>
            </a:r>
            <a:r>
              <a:rPr lang="it-IT" sz="1600" dirty="0" smtClean="0"/>
              <a:t>elevato livello </a:t>
            </a:r>
            <a:r>
              <a:rPr lang="it-IT" sz="1600" dirty="0"/>
              <a:t>della commercializzazione</a:t>
            </a:r>
            <a:r>
              <a:rPr lang="it-IT" sz="1600" dirty="0" smtClean="0"/>
              <a:t>)</a:t>
            </a:r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it-IT" sz="1600" dirty="0"/>
              <a:t> </a:t>
            </a:r>
            <a:r>
              <a:rPr lang="it-IT" sz="1600" b="1" dirty="0"/>
              <a:t>Azioni con impatto positivo sull’ambiente </a:t>
            </a:r>
            <a:r>
              <a:rPr lang="it-IT" sz="1600" dirty="0"/>
              <a:t>(produzione integrata e biologica, </a:t>
            </a:r>
            <a:r>
              <a:rPr lang="it-IT" sz="1600" dirty="0" smtClean="0"/>
              <a:t>macchine di </a:t>
            </a:r>
            <a:r>
              <a:rPr lang="it-IT" sz="1600" dirty="0"/>
              <a:t>precisione, impianti per il risparmio energetico, impianti di irrigazione, per il </a:t>
            </a:r>
            <a:r>
              <a:rPr lang="it-IT" sz="1600" dirty="0" smtClean="0"/>
              <a:t>risparmio dell’acqua</a:t>
            </a:r>
            <a:r>
              <a:rPr lang="it-IT" sz="1600" dirty="0"/>
              <a:t>, ecc..), piante e sementi resistenti/tolleranti, trasporto combinato, ecc..,</a:t>
            </a:r>
          </a:p>
          <a:p>
            <a:pPr marL="285750" indent="-285750" algn="just"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it-IT" sz="1600" dirty="0"/>
              <a:t> </a:t>
            </a:r>
            <a:r>
              <a:rPr lang="it-IT" sz="1600" b="1" dirty="0"/>
              <a:t>Misure per la prevenzione e la gestione delle crisi.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58204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23528" y="288201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14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21</a:t>
            </a:fld>
            <a:r>
              <a:rPr lang="it-IT" sz="1400" b="1" cap="all" dirty="0">
                <a:solidFill>
                  <a:srgbClr val="C00000"/>
                </a:solidFill>
                <a:cs typeface="Arial" pitchFamily="34" charset="0"/>
              </a:rPr>
              <a:t>. OP : DIMENSIONI MINIME PER LE OP RICONOSCIUTE </a:t>
            </a:r>
            <a:r>
              <a:rPr lang="it-IT" sz="1400" b="1" cap="all" dirty="0" smtClean="0">
                <a:solidFill>
                  <a:srgbClr val="C00000"/>
                </a:solidFill>
                <a:cs typeface="Arial" pitchFamily="34" charset="0"/>
              </a:rPr>
              <a:t>A DECORRERE </a:t>
            </a:r>
            <a:r>
              <a:rPr lang="it-IT" sz="1400" b="1" cap="all" dirty="0">
                <a:solidFill>
                  <a:srgbClr val="C00000"/>
                </a:solidFill>
                <a:cs typeface="Arial" pitchFamily="34" charset="0"/>
              </a:rPr>
              <a:t>DAL 1° GENNAIO </a:t>
            </a:r>
            <a:r>
              <a:rPr lang="it-IT" sz="1400" b="1" cap="all" dirty="0" smtClean="0">
                <a:solidFill>
                  <a:srgbClr val="C00000"/>
                </a:solidFill>
                <a:cs typeface="Arial" pitchFamily="34" charset="0"/>
              </a:rPr>
              <a:t>2014</a:t>
            </a:r>
            <a:endParaRPr lang="it-IT" sz="14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2024" y="105273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it-IT" dirty="0">
                <a:solidFill>
                  <a:srgbClr val="FF8737"/>
                </a:solidFill>
                <a:latin typeface="Wingdings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Numero di produttori aderenti alle OP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it-IT" dirty="0" smtClean="0">
                <a:solidFill>
                  <a:srgbClr val="000000"/>
                </a:solidFill>
                <a:latin typeface="Times New Roman"/>
              </a:rPr>
              <a:t>10</a:t>
            </a:r>
          </a:p>
          <a:p>
            <a:pPr algn="just"/>
            <a:endParaRPr lang="it-IT" dirty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dirty="0">
                <a:solidFill>
                  <a:srgbClr val="FF8737"/>
                </a:solidFill>
                <a:latin typeface="Wingdings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VPC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: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•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Ortaggi 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codice 07: 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un prodotto 2.500.000,00 (</a:t>
            </a:r>
            <a:r>
              <a:rPr lang="it-IT" dirty="0" smtClean="0">
                <a:solidFill>
                  <a:srgbClr val="000000"/>
                </a:solidFill>
                <a:latin typeface="Times New Roman"/>
              </a:rPr>
              <a:t>500.000,00 funghi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); due o più prodotti 3.000.000,00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•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Frutta 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codice 08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: un prodotto 2.500.000,00 (500.000,00 frutta </a:t>
            </a:r>
            <a:r>
              <a:rPr lang="it-IT" dirty="0" smtClean="0">
                <a:solidFill>
                  <a:srgbClr val="000000"/>
                </a:solidFill>
                <a:latin typeface="Times New Roman"/>
              </a:rPr>
              <a:t>a guscio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, meloni, fichi; 250.000,00 altri agrumi); due o più </a:t>
            </a:r>
            <a:r>
              <a:rPr lang="it-IT" dirty="0" smtClean="0">
                <a:solidFill>
                  <a:srgbClr val="000000"/>
                </a:solidFill>
                <a:latin typeface="Times New Roman"/>
              </a:rPr>
              <a:t>prodotti 3.000.000,00</a:t>
            </a:r>
            <a:endParaRPr lang="it-IT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•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Zafferano e timo 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codice 09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it-IT" dirty="0">
                <a:solidFill>
                  <a:srgbClr val="C10000"/>
                </a:solidFill>
                <a:latin typeface="Times New Roman"/>
              </a:rPr>
              <a:t>100.000,00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• 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codice 12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piante aromatiche</a:t>
            </a:r>
            <a:r>
              <a:rPr lang="it-IT" dirty="0">
                <a:solidFill>
                  <a:srgbClr val="C10000"/>
                </a:solidFill>
                <a:latin typeface="Times New Roman"/>
              </a:rPr>
              <a:t>100.000,00 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carrube 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250.000,00;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• 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Più prodotti 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con codice NC 09 e 12 è 250.000,00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• 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Codici multipli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: 4.000.000,00</a:t>
            </a:r>
          </a:p>
          <a:p>
            <a:pPr algn="just"/>
            <a:r>
              <a:rPr lang="it-IT" dirty="0">
                <a:solidFill>
                  <a:srgbClr val="000000"/>
                </a:solidFill>
                <a:latin typeface="Arial"/>
              </a:rPr>
              <a:t>• </a:t>
            </a:r>
            <a:r>
              <a:rPr lang="it-IT" i="1" dirty="0">
                <a:solidFill>
                  <a:srgbClr val="000000"/>
                </a:solidFill>
                <a:latin typeface="Times New Roman"/>
              </a:rPr>
              <a:t>OP con intera produzione biologica</a:t>
            </a:r>
            <a:r>
              <a:rPr lang="it-IT" dirty="0">
                <a:solidFill>
                  <a:srgbClr val="000000"/>
                </a:solidFill>
                <a:latin typeface="Times New Roman"/>
              </a:rPr>
              <a:t>: riduzione del 30 </a:t>
            </a:r>
            <a:r>
              <a:rPr lang="it-IT" dirty="0" smtClean="0">
                <a:solidFill>
                  <a:srgbClr val="000000"/>
                </a:solidFill>
                <a:latin typeface="Times New Roman"/>
              </a:rPr>
              <a:t>%</a:t>
            </a:r>
          </a:p>
          <a:p>
            <a:pPr algn="just"/>
            <a:endParaRPr lang="it-IT" dirty="0">
              <a:solidFill>
                <a:srgbClr val="000000"/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dirty="0">
                <a:solidFill>
                  <a:srgbClr val="FF8737"/>
                </a:solidFill>
                <a:latin typeface="Wingdings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Le OP riconosciute prima del 1° gennaio 2014 devono adeguarsi </a:t>
            </a:r>
            <a:r>
              <a:rPr lang="it-IT" b="1" dirty="0" smtClean="0">
                <a:solidFill>
                  <a:srgbClr val="000000"/>
                </a:solidFill>
                <a:latin typeface="Times New Roman"/>
              </a:rPr>
              <a:t>ai nuovi </a:t>
            </a:r>
            <a:r>
              <a:rPr lang="it-IT" b="1" dirty="0">
                <a:solidFill>
                  <a:srgbClr val="000000"/>
                </a:solidFill>
                <a:latin typeface="Times New Roman"/>
              </a:rPr>
              <a:t>parametri entro il 30 settembre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9583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107504" y="127665"/>
            <a:ext cx="8865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hlink"/>
              </a:buClr>
              <a:buSzPct val="60000"/>
            </a:pPr>
            <a:fld id="{A0340203-E8E0-4A66-BFAC-4A2FBB650F1A}" type="slidenum">
              <a:rPr lang="it-IT" sz="1400" b="1" cap="all" smtClean="0">
                <a:solidFill>
                  <a:srgbClr val="C00000"/>
                </a:solidFill>
                <a:cs typeface="Arial" pitchFamily="34" charset="0"/>
              </a:rPr>
              <a:pPr algn="just">
                <a:buClr>
                  <a:schemeClr val="hlink"/>
                </a:buClr>
                <a:buSzPct val="60000"/>
              </a:pPr>
              <a:t>22</a:t>
            </a:fld>
            <a:r>
              <a:rPr lang="it-IT" sz="1400" b="1" cap="all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it-IT" sz="1400" b="1" cap="all" dirty="0" smtClean="0">
                <a:solidFill>
                  <a:srgbClr val="C00000"/>
                </a:solidFill>
                <a:cs typeface="Arial" pitchFamily="34" charset="0"/>
              </a:rPr>
              <a:t>DM n.0015487 del 01/03/16: criteri, modalità concessione aiuti prodotti DOP e IGP                      (Allegato C, spese ammesse e % contributo) </a:t>
            </a:r>
            <a:endParaRPr lang="it-IT" sz="14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3751486152"/>
              </p:ext>
            </p:extLst>
          </p:nvPr>
        </p:nvGraphicFramePr>
        <p:xfrm>
          <a:off x="187775" y="896539"/>
          <a:ext cx="8784976" cy="526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9512" y="5661248"/>
            <a:ext cx="32403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200" i="1" cap="small" dirty="0" smtClean="0"/>
              <a:t>I PROGETTI POSSONO RIGUARDARE UNA O + ATTIVITA’ ELENCATE NELLE LETTERE </a:t>
            </a:r>
            <a:r>
              <a:rPr lang="it-IT" sz="1200" b="1" i="1" cap="small" dirty="0" smtClean="0"/>
              <a:t>A</a:t>
            </a:r>
            <a:r>
              <a:rPr lang="it-IT" sz="1200" i="1" cap="small" dirty="0" smtClean="0"/>
              <a:t> E </a:t>
            </a:r>
            <a:r>
              <a:rPr lang="it-IT" sz="1200" b="1" i="1" cap="small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74525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107503" y="131786"/>
            <a:ext cx="88652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hlink"/>
              </a:buClr>
              <a:buSzPct val="60000"/>
            </a:pPr>
            <a:fld id="{A0340203-E8E0-4A66-BFAC-4A2FBB650F1A}" type="slidenum">
              <a:rPr lang="it-IT" sz="1400" b="1" cap="all" smtClean="0">
                <a:solidFill>
                  <a:srgbClr val="C00000"/>
                </a:solidFill>
                <a:cs typeface="Arial" pitchFamily="34" charset="0"/>
              </a:rPr>
              <a:pPr algn="just">
                <a:buClr>
                  <a:schemeClr val="hlink"/>
                </a:buClr>
                <a:buSzPct val="60000"/>
              </a:pPr>
              <a:t>23</a:t>
            </a:fld>
            <a:r>
              <a:rPr lang="it-IT" sz="1400" b="1" cap="all" dirty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it-IT" sz="1400" b="1" cap="all" dirty="0" smtClean="0">
                <a:solidFill>
                  <a:srgbClr val="C00000"/>
                </a:solidFill>
                <a:cs typeface="Arial" pitchFamily="34" charset="0"/>
              </a:rPr>
              <a:t>DM n.0015487 del 01/03/16: soggetti proponenti</a:t>
            </a:r>
            <a:endParaRPr lang="it-IT" sz="14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764704"/>
            <a:ext cx="89644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2"/>
                </a:solidFill>
              </a:rPr>
              <a:t>Soggetti Proponenti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dirty="0" smtClean="0">
                <a:solidFill>
                  <a:srgbClr val="FF0000"/>
                </a:solidFill>
              </a:rPr>
              <a:t>Consorzi di tutela</a:t>
            </a:r>
            <a:r>
              <a:rPr lang="it-IT" sz="1400" dirty="0" smtClean="0"/>
              <a:t>, Associazioni temporanee di imprese ATI e/o gli Organismi associativi operanti nel settore delle DOP ed IGP.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it-IT" sz="1400" dirty="0" smtClean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2"/>
                </a:solidFill>
              </a:rPr>
              <a:t>Requisiti dei soggetti proponenti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dirty="0" smtClean="0"/>
              <a:t>Possesso </a:t>
            </a:r>
            <a:r>
              <a:rPr lang="it-IT" sz="1400" dirty="0" smtClean="0">
                <a:solidFill>
                  <a:srgbClr val="FF0000"/>
                </a:solidFill>
              </a:rPr>
              <a:t>capacità tecnico-organizzativa </a:t>
            </a:r>
            <a:r>
              <a:rPr lang="it-IT" sz="1400" dirty="0" smtClean="0"/>
              <a:t>e strumenti idonei per realizzare e gestire le iniziative.</a:t>
            </a:r>
          </a:p>
          <a:p>
            <a:pPr>
              <a:buClr>
                <a:srgbClr val="FFC000"/>
              </a:buClr>
            </a:pPr>
            <a:endParaRPr lang="it-IT" sz="14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2"/>
                </a:solidFill>
              </a:rPr>
              <a:t>Termini e modalità di presentazione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dirty="0" smtClean="0"/>
              <a:t>Le istanze di richiesta contributi devono essere presentate al MIPAAF entro </a:t>
            </a:r>
            <a:r>
              <a:rPr lang="it-IT" sz="1600" dirty="0" smtClean="0"/>
              <a:t>le </a:t>
            </a:r>
            <a:r>
              <a:rPr lang="it-IT" sz="1600" b="1" dirty="0" smtClean="0">
                <a:solidFill>
                  <a:srgbClr val="FF0000"/>
                </a:solidFill>
              </a:rPr>
              <a:t>ore 17,00 del 14 aprile 2016</a:t>
            </a:r>
            <a:r>
              <a:rPr lang="it-IT" sz="1400" dirty="0" smtClean="0"/>
              <a:t>;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dirty="0" smtClean="0"/>
              <a:t>Il proponente può presentare un’unica istanza per le iniziative lettera A) e un’unica istanza per le iniziative di cui alla lettera B), in buste separate.</a:t>
            </a:r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endParaRPr lang="it-IT" sz="14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2"/>
                </a:solidFill>
              </a:rPr>
              <a:t>Criteri e stanziamenti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u="sng" dirty="0" smtClean="0"/>
              <a:t>Lettera A</a:t>
            </a:r>
            <a:r>
              <a:rPr lang="it-IT" sz="1400" dirty="0" smtClean="0"/>
              <a:t>: importo </a:t>
            </a:r>
            <a:r>
              <a:rPr lang="it-IT" sz="1400" dirty="0" err="1" smtClean="0">
                <a:solidFill>
                  <a:srgbClr val="FF0000"/>
                </a:solidFill>
              </a:rPr>
              <a:t>max</a:t>
            </a:r>
            <a:r>
              <a:rPr lang="it-IT" sz="1400" dirty="0" smtClean="0">
                <a:solidFill>
                  <a:srgbClr val="FF0000"/>
                </a:solidFill>
              </a:rPr>
              <a:t> 60.000,00 € </a:t>
            </a:r>
            <a:r>
              <a:rPr lang="it-IT" sz="1400" dirty="0" smtClean="0"/>
              <a:t>sulla base dei punteggi attribuiti dalla Commissione;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u="sng" dirty="0" smtClean="0"/>
              <a:t>Lettera B</a:t>
            </a:r>
            <a:r>
              <a:rPr lang="it-IT" sz="1400" dirty="0" smtClean="0"/>
              <a:t>: importo </a:t>
            </a:r>
            <a:r>
              <a:rPr lang="it-IT" sz="1400" dirty="0" err="1" smtClean="0">
                <a:solidFill>
                  <a:srgbClr val="FF0000"/>
                </a:solidFill>
              </a:rPr>
              <a:t>max</a:t>
            </a:r>
            <a:r>
              <a:rPr lang="it-IT" sz="1400" dirty="0" smtClean="0">
                <a:solidFill>
                  <a:srgbClr val="FF0000"/>
                </a:solidFill>
              </a:rPr>
              <a:t> 250.000,00 </a:t>
            </a:r>
            <a:r>
              <a:rPr lang="it-IT" sz="1400" dirty="0" smtClean="0"/>
              <a:t>€, graduato in base ai punteggi attribuiti dalla Commissione;</a:t>
            </a:r>
          </a:p>
          <a:p>
            <a:pPr>
              <a:buClr>
                <a:srgbClr val="FFC000"/>
              </a:buClr>
            </a:pPr>
            <a:endParaRPr lang="it-IT" sz="1400" dirty="0"/>
          </a:p>
          <a:p>
            <a:pPr marL="285750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b="1" dirty="0" smtClean="0">
                <a:solidFill>
                  <a:schemeClr val="tx2"/>
                </a:solidFill>
              </a:rPr>
              <a:t>Termini e modalità di concessione del contributo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dirty="0" smtClean="0"/>
              <a:t>E’ consentita l’erogazione di un </a:t>
            </a:r>
            <a:r>
              <a:rPr lang="it-IT" sz="1400" dirty="0" smtClean="0">
                <a:solidFill>
                  <a:srgbClr val="FF0000"/>
                </a:solidFill>
              </a:rPr>
              <a:t>anticipo del 50% </a:t>
            </a:r>
            <a:r>
              <a:rPr lang="it-IT" sz="1400" dirty="0" smtClean="0"/>
              <a:t>del contributo concesso, previa fidejussione bancaria o assicurativa;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r>
              <a:rPr lang="it-IT" sz="1400" dirty="0" smtClean="0"/>
              <a:t>La realizzazione delle iniziative deve essere completata </a:t>
            </a:r>
            <a:r>
              <a:rPr lang="it-IT" sz="1400" dirty="0" smtClean="0">
                <a:solidFill>
                  <a:srgbClr val="FF0000"/>
                </a:solidFill>
              </a:rPr>
              <a:t>entro 15 mesi </a:t>
            </a:r>
            <a:r>
              <a:rPr lang="it-IT" sz="1400" dirty="0" smtClean="0"/>
              <a:t>dalla data di emanazione dei decreti di concessione contributo</a:t>
            </a:r>
          </a:p>
          <a:p>
            <a:pPr marL="742950" lvl="1" indent="-285750">
              <a:buClr>
                <a:srgbClr val="FFC000"/>
              </a:buClr>
              <a:buFont typeface="Wingdings" pitchFamily="2" charset="2"/>
              <a:buChar char="Ø"/>
            </a:pPr>
            <a:endParaRPr lang="it-IT" sz="1400" b="1" dirty="0" smtClean="0">
              <a:solidFill>
                <a:schemeClr val="tx2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3" y="5517232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l presente decreto è in corso di registrazione presso la Corte dei Conti ed in attesa del numero di identificazione da parte della Commissione Europea</a:t>
            </a:r>
            <a:r>
              <a:rPr lang="it-IT" sz="1400" dirty="0" smtClean="0"/>
              <a:t>. Le </a:t>
            </a:r>
            <a:r>
              <a:rPr lang="it-IT" sz="1400" dirty="0"/>
              <a:t>relative </a:t>
            </a:r>
            <a:r>
              <a:rPr lang="it-IT" sz="1400" dirty="0" smtClean="0"/>
              <a:t>istanze </a:t>
            </a:r>
            <a:r>
              <a:rPr lang="it-IT" sz="1400" dirty="0"/>
              <a:t>di </a:t>
            </a:r>
            <a:r>
              <a:rPr lang="it-IT" sz="1400" dirty="0" smtClean="0"/>
              <a:t>contributo, pertanto, </a:t>
            </a:r>
            <a:r>
              <a:rPr lang="it-IT" sz="1400" dirty="0"/>
              <a:t>potranno essere trasmesse al </a:t>
            </a:r>
            <a:r>
              <a:rPr lang="it-IT" sz="1400" dirty="0" smtClean="0"/>
              <a:t>MIPAAF </a:t>
            </a:r>
            <a:r>
              <a:rPr lang="it-IT" sz="1400" dirty="0"/>
              <a:t>soltanto successivamente alla pubblicazione sul sito del predetto numero di identificazione.</a:t>
            </a:r>
          </a:p>
        </p:txBody>
      </p:sp>
    </p:spTree>
    <p:extLst>
      <p:ext uri="{BB962C8B-B14F-4D97-AF65-F5344CB8AC3E}">
        <p14:creationId xmlns:p14="http://schemas.microsoft.com/office/powerpoint/2010/main" xmlns="" val="255321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107503" y="188640"/>
            <a:ext cx="88652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chemeClr val="hlink"/>
              </a:buClr>
              <a:buSzPct val="60000"/>
            </a:pPr>
            <a:fld id="{A0340203-E8E0-4A66-BFAC-4A2FBB650F1A}" type="slidenum">
              <a:rPr lang="it-IT" sz="1400" b="1" cap="all" smtClean="0">
                <a:solidFill>
                  <a:srgbClr val="C00000"/>
                </a:solidFill>
                <a:cs typeface="Arial" pitchFamily="34" charset="0"/>
              </a:rPr>
              <a:pPr algn="just">
                <a:buClr>
                  <a:schemeClr val="hlink"/>
                </a:buClr>
                <a:buSzPct val="60000"/>
              </a:pPr>
              <a:t>24</a:t>
            </a:fld>
            <a:r>
              <a:rPr lang="it-IT" sz="1400" b="1" cap="all" dirty="0">
                <a:solidFill>
                  <a:srgbClr val="C00000"/>
                </a:solidFill>
                <a:cs typeface="Arial" pitchFamily="34" charset="0"/>
              </a:rPr>
              <a:t>. PROGRAMMI OPERATIVI: VPC di riferimento per i programmi 2014</a:t>
            </a:r>
            <a:r>
              <a:rPr lang="it-IT" sz="1400" b="1" cap="all" dirty="0" smtClean="0">
                <a:solidFill>
                  <a:srgbClr val="C00000"/>
                </a:solidFill>
                <a:cs typeface="Arial" pitchFamily="34" charset="0"/>
              </a:rPr>
              <a:t>, distinto </a:t>
            </a:r>
            <a:r>
              <a:rPr lang="it-IT" sz="1400" b="1" cap="all" dirty="0">
                <a:solidFill>
                  <a:srgbClr val="C00000"/>
                </a:solidFill>
                <a:cs typeface="Arial" pitchFamily="34" charset="0"/>
              </a:rPr>
              <a:t>per regioni di gestione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19365"/>
            <a:ext cx="6656619" cy="548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9552" y="5589240"/>
            <a:ext cx="14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Fonte </a:t>
            </a:r>
            <a:r>
              <a:rPr lang="it-IT" dirty="0" err="1" smtClean="0"/>
              <a:t>Mipaaf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305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1049" y="314096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Algerian"/>
              </a:rPr>
              <a:t>GRAZIE PER L’ATTENZIONE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76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107504" y="142875"/>
            <a:ext cx="8617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b="1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3</a:t>
            </a:fld>
            <a:r>
              <a:rPr lang="it-IT" b="1" dirty="0" smtClean="0">
                <a:solidFill>
                  <a:srgbClr val="C00000"/>
                </a:solidFill>
                <a:cs typeface="Arial" pitchFamily="34" charset="0"/>
              </a:rPr>
              <a:t>. IL BUDGET DEGLI STRUMENTI DELLA PAC PER L’ITALIA: PERIODO 2014-2020  </a:t>
            </a:r>
            <a:endParaRPr lang="it-IT" b="1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2891665"/>
              </p:ext>
            </p:extLst>
          </p:nvPr>
        </p:nvGraphicFramePr>
        <p:xfrm>
          <a:off x="299007" y="1484784"/>
          <a:ext cx="8521465" cy="3174507"/>
        </p:xfrm>
        <a:graphic>
          <a:graphicData uri="http://schemas.openxmlformats.org/drawingml/2006/table">
            <a:tbl>
              <a:tblPr/>
              <a:tblGrid>
                <a:gridCol w="1240990"/>
                <a:gridCol w="2598351"/>
                <a:gridCol w="1128625"/>
                <a:gridCol w="1364909"/>
                <a:gridCol w="1005723"/>
                <a:gridCol w="1182867"/>
              </a:tblGrid>
              <a:tr h="84841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Fondo 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Fondi UE</a:t>
                      </a:r>
                    </a:p>
                    <a:p>
                      <a:pPr marL="0" marR="0" lvl="0" indent="206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mld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€)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Fondi nazionali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mld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€)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mld</a:t>
                      </a: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€)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206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Media annua</a:t>
                      </a:r>
                    </a:p>
                    <a:p>
                      <a:pPr marL="82550" marR="0" lvl="0" indent="206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it-IT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mld</a:t>
                      </a:r>
                      <a:r>
                        <a:rPr kumimoji="0" lang="it-IT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€)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0961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1° Pilastro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FEAGA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Pagamenti diretti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Reg. 1307/13   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(52%)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27,0</a:t>
                      </a:r>
                      <a:endParaRPr lang="it-IT" sz="1400" dirty="0"/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27,0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096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OCM vino e ortofrutta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Reg. 1308/13   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(8%)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4,0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0,6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096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2° Pilastro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FEASR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Sviluppo rurale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Reg 1305/13      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(40%)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10,5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10,5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21,0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3,0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3512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TOTALE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41,5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10,5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52,0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7,4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2329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179512" y="142875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b="1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4</a:t>
            </a:fld>
            <a:r>
              <a:rPr lang="it-IT" b="1" cap="all" dirty="0" smtClean="0">
                <a:solidFill>
                  <a:srgbClr val="C00000"/>
                </a:solidFill>
                <a:cs typeface="Arial" pitchFamily="34" charset="0"/>
              </a:rPr>
              <a:t>. REDISTRIBUZIONE</a:t>
            </a:r>
            <a:endParaRPr lang="it-IT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graphicFrame>
        <p:nvGraphicFramePr>
          <p:cNvPr id="4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097159"/>
              </p:ext>
            </p:extLst>
          </p:nvPr>
        </p:nvGraphicFramePr>
        <p:xfrm>
          <a:off x="172769" y="980728"/>
          <a:ext cx="8784976" cy="2520280"/>
        </p:xfrm>
        <a:graphic>
          <a:graphicData uri="http://schemas.openxmlformats.org/drawingml/2006/table">
            <a:tbl>
              <a:tblPr/>
              <a:tblGrid>
                <a:gridCol w="1114407"/>
                <a:gridCol w="7670569"/>
              </a:tblGrid>
              <a:tr h="364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DESCRIZIONE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2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(1)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Gli agricoltori ottengono l’assegnazione dei 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nuovi titoli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, se hanno presentato una domanda di aiuto nel  2013.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7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 trascinamento dei titoli storici tiene conto dei 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pagamenti ricevuti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dall’agricoltore per il 2014.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Nel 2014, quindi, l’agricoltore avrebbe dovuto valutare con attenzione l’eventuale affitto dei titoli.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9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 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nuovi titoli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saranno assegnati agli agricoltori sulla base delle superfici agricole dichiarate nella Domanda Unica 2015.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07504" y="3861048"/>
            <a:ext cx="891550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(</a:t>
            </a:r>
            <a:r>
              <a:rPr lang="it-IT" sz="1200" b="1" dirty="0" smtClean="0">
                <a:solidFill>
                  <a:srgbClr val="FF0000"/>
                </a:solidFill>
              </a:rPr>
              <a:t>1)</a:t>
            </a:r>
            <a:r>
              <a:rPr lang="it-IT" sz="1200" dirty="0" smtClean="0"/>
              <a:t>  e anche coloro che:</a:t>
            </a:r>
          </a:p>
          <a:p>
            <a:pPr algn="just"/>
            <a:r>
              <a:rPr lang="it-IT" sz="1200" b="1" i="1" dirty="0">
                <a:solidFill>
                  <a:schemeClr val="tx2"/>
                </a:solidFill>
              </a:rPr>
              <a:t>B</a:t>
            </a:r>
            <a:r>
              <a:rPr lang="it-IT" sz="1600" b="1" i="1" dirty="0" smtClean="0">
                <a:solidFill>
                  <a:schemeClr val="tx2"/>
                </a:solidFill>
              </a:rPr>
              <a:t>)</a:t>
            </a:r>
            <a:r>
              <a:rPr lang="it-IT" sz="1600" dirty="0" smtClean="0"/>
              <a:t> non </a:t>
            </a:r>
            <a:r>
              <a:rPr lang="it-IT" sz="1600" dirty="0"/>
              <a:t>hanno percepito pagamenti diretti per l’anno 2013 e producevano </a:t>
            </a:r>
            <a:r>
              <a:rPr lang="it-IT" b="1" dirty="0"/>
              <a:t>ortofrutticoli</a:t>
            </a:r>
            <a:r>
              <a:rPr lang="it-IT" sz="1600" b="1" dirty="0"/>
              <a:t>, patate da consumo, patate da seme o piante ornamentali </a:t>
            </a:r>
            <a:r>
              <a:rPr lang="it-IT" sz="1600" dirty="0"/>
              <a:t>su una superficie minima di </a:t>
            </a:r>
            <a:r>
              <a:rPr lang="it-IT" b="1" i="1" u="sng" dirty="0" smtClean="0"/>
              <a:t>5.000 m</a:t>
            </a:r>
            <a:r>
              <a:rPr lang="it-IT" b="1" i="1" u="sng" baseline="30000" dirty="0" smtClean="0"/>
              <a:t>2</a:t>
            </a:r>
            <a:r>
              <a:rPr lang="it-IT" sz="1600" dirty="0" smtClean="0"/>
              <a:t>, </a:t>
            </a:r>
            <a:r>
              <a:rPr lang="it-IT" sz="1600" dirty="0"/>
              <a:t>o coltivavano </a:t>
            </a:r>
            <a:r>
              <a:rPr lang="it-IT" sz="1600" b="1" dirty="0"/>
              <a:t>vigneti</a:t>
            </a:r>
            <a:r>
              <a:rPr lang="it-IT" sz="1600" dirty="0"/>
              <a:t>, </a:t>
            </a:r>
            <a:r>
              <a:rPr lang="it-IT" sz="1600" dirty="0" smtClean="0"/>
              <a:t>oppure: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200" b="1" i="1" dirty="0" smtClean="0">
                <a:solidFill>
                  <a:schemeClr val="tx2"/>
                </a:solidFill>
              </a:rPr>
              <a:t>C)</a:t>
            </a:r>
            <a:r>
              <a:rPr lang="it-IT" sz="1200" dirty="0" smtClean="0"/>
              <a:t> nell’anno </a:t>
            </a:r>
            <a:r>
              <a:rPr lang="it-IT" sz="1200" dirty="0"/>
              <a:t>2014 hanno avuto assegnati diritti all'aiuto dalla </a:t>
            </a:r>
            <a:r>
              <a:rPr lang="it-IT" sz="1200" b="1" dirty="0"/>
              <a:t>riserva nazionale </a:t>
            </a:r>
            <a:r>
              <a:rPr lang="it-IT" sz="1200" dirty="0"/>
              <a:t>nell'ambito del regime di pagamento </a:t>
            </a:r>
            <a:r>
              <a:rPr lang="it-IT" sz="1200" dirty="0" smtClean="0"/>
              <a:t>unico, oppure:</a:t>
            </a:r>
          </a:p>
          <a:p>
            <a:pPr algn="just"/>
            <a:endParaRPr lang="it-IT" sz="1200" dirty="0" smtClean="0"/>
          </a:p>
          <a:p>
            <a:pPr algn="just"/>
            <a:r>
              <a:rPr lang="it-IT" sz="1200" b="1" i="1" dirty="0" smtClean="0">
                <a:solidFill>
                  <a:schemeClr val="tx2"/>
                </a:solidFill>
              </a:rPr>
              <a:t>D)</a:t>
            </a:r>
            <a:r>
              <a:rPr lang="it-IT" sz="1200" dirty="0" smtClean="0"/>
              <a:t> </a:t>
            </a:r>
            <a:r>
              <a:rPr lang="it-IT" sz="1200" dirty="0" smtClean="0">
                <a:solidFill>
                  <a:srgbClr val="FF0000"/>
                </a:solidFill>
              </a:rPr>
              <a:t>non </a:t>
            </a:r>
            <a:r>
              <a:rPr lang="it-IT" sz="1200" dirty="0">
                <a:solidFill>
                  <a:srgbClr val="FF0000"/>
                </a:solidFill>
              </a:rPr>
              <a:t>hanno mai avuto, in proprietà o in affitto, diritti all'aiuto </a:t>
            </a:r>
            <a:r>
              <a:rPr lang="it-IT" sz="1200" dirty="0" smtClean="0">
                <a:solidFill>
                  <a:srgbClr val="FF0000"/>
                </a:solidFill>
              </a:rPr>
              <a:t>e </a:t>
            </a:r>
            <a:r>
              <a:rPr lang="it-IT" sz="1200" dirty="0">
                <a:solidFill>
                  <a:srgbClr val="FF0000"/>
                </a:solidFill>
              </a:rPr>
              <a:t>sono in grado di </a:t>
            </a:r>
            <a:r>
              <a:rPr lang="it-IT" sz="1200" b="1" dirty="0">
                <a:solidFill>
                  <a:srgbClr val="FF0000"/>
                </a:solidFill>
              </a:rPr>
              <a:t>documentare che, al 15 maggio 2013, esercitavano attività </a:t>
            </a:r>
            <a:r>
              <a:rPr lang="it-IT" sz="1200" dirty="0">
                <a:solidFill>
                  <a:srgbClr val="FF0000"/>
                </a:solidFill>
              </a:rPr>
              <a:t>di produzione, allevamento o coltivazione di prodotti agricoli, anche attraverso la raccolta, la mungitura, l'allevamento e la custodia di animali per fini agricoli. </a:t>
            </a:r>
          </a:p>
        </p:txBody>
      </p:sp>
    </p:spTree>
    <p:extLst>
      <p:ext uri="{BB962C8B-B14F-4D97-AF65-F5344CB8AC3E}">
        <p14:creationId xmlns:p14="http://schemas.microsoft.com/office/powerpoint/2010/main" xmlns="" val="178529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23527" y="138770"/>
            <a:ext cx="67678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r>
              <a:rPr lang="it-IT" sz="1600" b="1" cap="all" dirty="0">
                <a:solidFill>
                  <a:srgbClr val="C00000"/>
                </a:solidFill>
                <a:cs typeface="Arial" pitchFamily="34" charset="0"/>
              </a:rPr>
              <a:t>9</a:t>
            </a:r>
            <a:r>
              <a:rPr lang="it-IT" sz="1600" b="1" cap="all" dirty="0" smtClean="0">
                <a:solidFill>
                  <a:srgbClr val="C00000"/>
                </a:solidFill>
                <a:cs typeface="Arial" pitchFamily="34" charset="0"/>
              </a:rPr>
              <a:t>. REDISTRIBUZIONE: VUN </a:t>
            </a:r>
            <a:r>
              <a:rPr lang="it-IT" sz="1600" b="1" cap="all" dirty="0">
                <a:solidFill>
                  <a:srgbClr val="C00000"/>
                </a:solidFill>
                <a:cs typeface="Arial" pitchFamily="34" charset="0"/>
              </a:rPr>
              <a:t>, VUI e le sei casistiche del calcolo dei </a:t>
            </a:r>
            <a:r>
              <a:rPr lang="it-IT" sz="1600" b="1" cap="all" dirty="0" smtClean="0">
                <a:solidFill>
                  <a:srgbClr val="C00000"/>
                </a:solidFill>
                <a:cs typeface="Arial" pitchFamily="34" charset="0"/>
              </a:rPr>
              <a:t>titoli</a:t>
            </a:r>
            <a:endParaRPr lang="it-IT" sz="16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5</a:t>
            </a:fld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755650" y="1412875"/>
            <a:ext cx="0" cy="4679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755650" y="6094413"/>
            <a:ext cx="648017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755650" y="3562350"/>
            <a:ext cx="6192838" cy="1111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7091363" y="3336925"/>
            <a:ext cx="1873250" cy="2762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>
              <a:defRPr/>
            </a:pPr>
            <a:r>
              <a:rPr lang="it-IT" altLang="it-IT" sz="1200" b="0" smtClean="0">
                <a:solidFill>
                  <a:srgbClr val="000000"/>
                </a:solidFill>
              </a:rPr>
              <a:t>VUN = 207,51 €/ha</a:t>
            </a:r>
          </a:p>
        </p:txBody>
      </p:sp>
      <p:sp>
        <p:nvSpPr>
          <p:cNvPr id="14" name="Freccia in giù 13"/>
          <p:cNvSpPr>
            <a:spLocks noChangeArrowheads="1"/>
          </p:cNvSpPr>
          <p:nvPr/>
        </p:nvSpPr>
        <p:spPr bwMode="auto">
          <a:xfrm>
            <a:off x="1547813" y="1341438"/>
            <a:ext cx="863600" cy="1657350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2336800" y="1628775"/>
            <a:ext cx="1154113" cy="461963"/>
          </a:xfrm>
          <a:prstGeom prst="rect">
            <a:avLst/>
          </a:prstGeom>
          <a:gradFill rotWithShape="1">
            <a:gsLst>
              <a:gs pos="0">
                <a:srgbClr val="FFFDD7"/>
              </a:gs>
              <a:gs pos="64999">
                <a:srgbClr val="FFFBA1"/>
              </a:gs>
              <a:gs pos="100000">
                <a:srgbClr val="FFFC78"/>
              </a:gs>
            </a:gsLst>
            <a:lin ang="5400000" scaled="1"/>
          </a:gradFill>
          <a:ln w="9525">
            <a:solidFill>
              <a:srgbClr val="FFCB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Diminuzione </a:t>
            </a:r>
            <a:r>
              <a:rPr lang="it-IT" sz="12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max</a:t>
            </a: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30%</a:t>
            </a:r>
          </a:p>
        </p:txBody>
      </p:sp>
      <p:sp>
        <p:nvSpPr>
          <p:cNvPr id="16" name="Freccia in giù 15"/>
          <p:cNvSpPr>
            <a:spLocks noChangeArrowheads="1"/>
          </p:cNvSpPr>
          <p:nvPr/>
        </p:nvSpPr>
        <p:spPr bwMode="auto">
          <a:xfrm rot="10800000">
            <a:off x="1187450" y="4581525"/>
            <a:ext cx="719138" cy="15113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00FF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latin typeface="Tahoma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 flipV="1">
            <a:off x="755650" y="4562475"/>
            <a:ext cx="6211888" cy="190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755650" y="3860800"/>
            <a:ext cx="6119813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7091363" y="3800475"/>
            <a:ext cx="1908175" cy="2762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200" b="0" smtClean="0">
                <a:solidFill>
                  <a:srgbClr val="000000"/>
                </a:solidFill>
              </a:rPr>
              <a:t>90% VUN = 186,76 €/ha </a:t>
            </a:r>
          </a:p>
        </p:txBody>
      </p:sp>
      <p:sp>
        <p:nvSpPr>
          <p:cNvPr id="20" name="Freccia in giù 19"/>
          <p:cNvSpPr>
            <a:spLocks noChangeArrowheads="1"/>
          </p:cNvSpPr>
          <p:nvPr/>
        </p:nvSpPr>
        <p:spPr bwMode="auto">
          <a:xfrm rot="10800000">
            <a:off x="5332413" y="4149725"/>
            <a:ext cx="431800" cy="809625"/>
          </a:xfrm>
          <a:prstGeom prst="downArrow">
            <a:avLst>
              <a:gd name="adj1" fmla="val 50000"/>
              <a:gd name="adj2" fmla="val 50010"/>
            </a:avLst>
          </a:prstGeom>
          <a:solidFill>
            <a:schemeClr val="accent1"/>
          </a:soli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2589213" y="2295525"/>
            <a:ext cx="360362" cy="3238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2" name="Freccia in giù 21"/>
          <p:cNvSpPr>
            <a:spLocks noChangeArrowheads="1"/>
          </p:cNvSpPr>
          <p:nvPr/>
        </p:nvSpPr>
        <p:spPr bwMode="auto">
          <a:xfrm>
            <a:off x="3730625" y="2906713"/>
            <a:ext cx="530225" cy="6667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>
              <a:latin typeface="Tahoma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e 22"/>
          <p:cNvSpPr/>
          <p:nvPr/>
        </p:nvSpPr>
        <p:spPr>
          <a:xfrm>
            <a:off x="4322763" y="3135313"/>
            <a:ext cx="354012" cy="2936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4246563" y="2457450"/>
            <a:ext cx="1404937" cy="461963"/>
          </a:xfrm>
          <a:prstGeom prst="rect">
            <a:avLst/>
          </a:prstGeom>
          <a:gradFill rotWithShape="1">
            <a:gsLst>
              <a:gs pos="0">
                <a:srgbClr val="FFFDD7"/>
              </a:gs>
              <a:gs pos="64999">
                <a:srgbClr val="FFFBA1"/>
              </a:gs>
              <a:gs pos="100000">
                <a:srgbClr val="FFFC78"/>
              </a:gs>
            </a:gsLst>
            <a:lin ang="5400000" scaled="1"/>
          </a:gradFill>
          <a:ln w="9525">
            <a:solidFill>
              <a:srgbClr val="FFCB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Diminuzione inferiore 30%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1985963" y="5030788"/>
            <a:ext cx="1290637" cy="461962"/>
          </a:xfrm>
          <a:prstGeom prst="rect">
            <a:avLst/>
          </a:prstGeom>
          <a:gradFill rotWithShape="1">
            <a:gsLst>
              <a:gs pos="0">
                <a:srgbClr val="FFFDD7"/>
              </a:gs>
              <a:gs pos="64999">
                <a:srgbClr val="FFFBA1"/>
              </a:gs>
              <a:gs pos="100000">
                <a:srgbClr val="FFFC78"/>
              </a:gs>
            </a:gsLst>
            <a:lin ang="5400000" scaled="1"/>
          </a:gradFill>
          <a:ln w="9525">
            <a:solidFill>
              <a:srgbClr val="FFCB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Aumento fino 60% VUN</a:t>
            </a:r>
          </a:p>
        </p:txBody>
      </p:sp>
      <p:sp>
        <p:nvSpPr>
          <p:cNvPr id="26" name="Ovale 25"/>
          <p:cNvSpPr/>
          <p:nvPr/>
        </p:nvSpPr>
        <p:spPr>
          <a:xfrm>
            <a:off x="2236788" y="5697538"/>
            <a:ext cx="360362" cy="3238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3922713" y="4724400"/>
            <a:ext cx="1296987" cy="461963"/>
          </a:xfrm>
          <a:prstGeom prst="rect">
            <a:avLst/>
          </a:prstGeom>
          <a:gradFill rotWithShape="1">
            <a:gsLst>
              <a:gs pos="0">
                <a:srgbClr val="FFFDD7"/>
              </a:gs>
              <a:gs pos="64999">
                <a:srgbClr val="FFFBA1"/>
              </a:gs>
              <a:gs pos="100000">
                <a:srgbClr val="FFFC78"/>
              </a:gs>
            </a:gsLst>
            <a:lin ang="5400000" scaled="1"/>
          </a:gradFill>
          <a:ln w="9525">
            <a:solidFill>
              <a:srgbClr val="FFCB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Aumento fino 60% VUN</a:t>
            </a:r>
          </a:p>
        </p:txBody>
      </p:sp>
      <p:sp>
        <p:nvSpPr>
          <p:cNvPr id="28" name="Ovale 27"/>
          <p:cNvSpPr/>
          <p:nvPr/>
        </p:nvSpPr>
        <p:spPr>
          <a:xfrm>
            <a:off x="3995738" y="5229225"/>
            <a:ext cx="358775" cy="3238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5795963" y="4689475"/>
            <a:ext cx="1296987" cy="461963"/>
          </a:xfrm>
          <a:prstGeom prst="rect">
            <a:avLst/>
          </a:prstGeom>
          <a:gradFill rotWithShape="1">
            <a:gsLst>
              <a:gs pos="0">
                <a:srgbClr val="FFFDD7"/>
              </a:gs>
              <a:gs pos="64999">
                <a:srgbClr val="FFFBA1"/>
              </a:gs>
              <a:gs pos="100000">
                <a:srgbClr val="FFFC78"/>
              </a:gs>
            </a:gsLst>
            <a:lin ang="5400000" scaled="1"/>
          </a:gradFill>
          <a:ln w="9525">
            <a:solidFill>
              <a:srgbClr val="FFCB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Aumento 1/3 </a:t>
            </a:r>
            <a:r>
              <a:rPr lang="it-IT" sz="1200" dirty="0" err="1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diff</a:t>
            </a: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. 90% VUN</a:t>
            </a:r>
          </a:p>
        </p:txBody>
      </p:sp>
      <p:sp>
        <p:nvSpPr>
          <p:cNvPr id="30" name="Ovale 29"/>
          <p:cNvSpPr/>
          <p:nvPr/>
        </p:nvSpPr>
        <p:spPr>
          <a:xfrm>
            <a:off x="5867400" y="5192713"/>
            <a:ext cx="358775" cy="3238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5795963" y="3573463"/>
            <a:ext cx="1079500" cy="276225"/>
          </a:xfrm>
          <a:prstGeom prst="rect">
            <a:avLst/>
          </a:prstGeom>
          <a:gradFill rotWithShape="1">
            <a:gsLst>
              <a:gs pos="0">
                <a:srgbClr val="FFFDD7"/>
              </a:gs>
              <a:gs pos="64999">
                <a:srgbClr val="FFFBA1"/>
              </a:gs>
              <a:gs pos="100000">
                <a:srgbClr val="FFFC78"/>
              </a:gs>
            </a:gsLst>
            <a:lin ang="5400000" scaled="1"/>
          </a:gradFill>
          <a:ln w="9525">
            <a:solidFill>
              <a:srgbClr val="FFCB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Invarianza</a:t>
            </a:r>
          </a:p>
        </p:txBody>
      </p:sp>
      <p:sp>
        <p:nvSpPr>
          <p:cNvPr id="32" name="Ovale 31"/>
          <p:cNvSpPr/>
          <p:nvPr/>
        </p:nvSpPr>
        <p:spPr>
          <a:xfrm>
            <a:off x="5437188" y="3576638"/>
            <a:ext cx="358775" cy="3238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7091363" y="4448175"/>
            <a:ext cx="1908175" cy="276225"/>
          </a:xfrm>
          <a:prstGeom prst="rect">
            <a:avLst/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200" b="0" smtClean="0">
                <a:solidFill>
                  <a:srgbClr val="000000"/>
                </a:solidFill>
              </a:rPr>
              <a:t>60% VUN = 124,51 €/ha </a:t>
            </a:r>
          </a:p>
        </p:txBody>
      </p:sp>
      <p:pic>
        <p:nvPicPr>
          <p:cNvPr id="34" name="Immagine 33" descr="cache_2392173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639" y="138770"/>
            <a:ext cx="1723833" cy="2860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697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6</a:t>
            </a:fld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3056444"/>
              </p:ext>
            </p:extLst>
          </p:nvPr>
        </p:nvGraphicFramePr>
        <p:xfrm>
          <a:off x="5580112" y="2492897"/>
          <a:ext cx="3168353" cy="2808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15300"/>
                <a:gridCol w="1653053"/>
              </a:tblGrid>
              <a:tr h="645147">
                <a:tc>
                  <a:txBody>
                    <a:bodyPr/>
                    <a:lstStyle/>
                    <a:p>
                      <a:r>
                        <a:rPr lang="it-IT" sz="1400" b="1" baseline="0" dirty="0" smtClean="0">
                          <a:solidFill>
                            <a:schemeClr val="tx1"/>
                          </a:solidFill>
                        </a:rPr>
                        <a:t>Calcolo valore individuale (VUI)</a:t>
                      </a:r>
                      <a:endParaRPr lang="it-IT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aseline="0" dirty="0" smtClean="0">
                          <a:solidFill>
                            <a:schemeClr val="tx1"/>
                          </a:solidFill>
                        </a:rPr>
                        <a:t>---------</a:t>
                      </a:r>
                      <a:endParaRPr lang="it-IT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5147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Importo di convergenza</a:t>
                      </a:r>
                      <a:endParaRPr lang="it-IT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207,51 X</a:t>
                      </a:r>
                      <a:r>
                        <a:rPr lang="it-IT" sz="1400" baseline="0" dirty="0" smtClean="0"/>
                        <a:t> 60%):5 = </a:t>
                      </a:r>
                    </a:p>
                    <a:p>
                      <a:r>
                        <a:rPr lang="it-IT" sz="1400" b="1" baseline="0" dirty="0" smtClean="0"/>
                        <a:t>=24, 90 €/ha</a:t>
                      </a:r>
                      <a:endParaRPr lang="it-IT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518017"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Valore unitario nazionale</a:t>
                      </a:r>
                      <a:endParaRPr lang="it-IT" sz="14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è uguale in tutta Italia,“ regione unica” ed è stato determinato come stima dall’AGEA in </a:t>
                      </a:r>
                      <a:r>
                        <a:rPr lang="it-IT" sz="1400" b="1" dirty="0" smtClean="0"/>
                        <a:t>207,51 €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88680" y="260648"/>
            <a:ext cx="8280920" cy="3385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/>
              <a:t>Caso 5: Produttore senza importo pagato nel </a:t>
            </a:r>
            <a:r>
              <a:rPr lang="it-IT" sz="1600" b="1" dirty="0"/>
              <a:t>2014 </a:t>
            </a:r>
            <a:r>
              <a:rPr lang="it-IT" sz="1600" b="1" dirty="0" smtClean="0"/>
              <a:t>– (</a:t>
            </a:r>
            <a:r>
              <a:rPr lang="it-IT" sz="1600" dirty="0" smtClean="0"/>
              <a:t>Aumento </a:t>
            </a:r>
            <a:r>
              <a:rPr lang="it-IT" sz="1600" dirty="0"/>
              <a:t>del VUI fino al 60% del </a:t>
            </a:r>
            <a:r>
              <a:rPr lang="it-IT" sz="1600" dirty="0" smtClean="0"/>
              <a:t>VUN).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157587" y="745637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Codice fiscale o partita IVA </a:t>
            </a:r>
            <a:r>
              <a:rPr lang="it-IT" sz="1400" dirty="0" smtClean="0"/>
              <a:t>– </a:t>
            </a:r>
            <a:r>
              <a:rPr lang="it-IT" sz="1400" b="1" dirty="0" smtClean="0"/>
              <a:t>Nominativo beneficiario</a:t>
            </a:r>
            <a:r>
              <a:rPr lang="it-IT" sz="1400" dirty="0"/>
              <a:t>	ADESIONE REGIME DEI PICCOLI AGRICOLTORI: </a:t>
            </a:r>
            <a:r>
              <a:rPr lang="it-IT" sz="1400" b="1" dirty="0" smtClean="0">
                <a:solidFill>
                  <a:srgbClr val="FF0000"/>
                </a:solidFill>
              </a:rPr>
              <a:t>NO</a:t>
            </a:r>
            <a:r>
              <a:rPr lang="it-IT" sz="1400" dirty="0"/>
              <a:t>	 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6188616"/>
              </p:ext>
            </p:extLst>
          </p:nvPr>
        </p:nvGraphicFramePr>
        <p:xfrm>
          <a:off x="157587" y="1079732"/>
          <a:ext cx="8590877" cy="843673"/>
        </p:xfrm>
        <a:graphic>
          <a:graphicData uri="http://schemas.openxmlformats.org/drawingml/2006/table">
            <a:tbl>
              <a:tblPr/>
              <a:tblGrid>
                <a:gridCol w="2107458"/>
                <a:gridCol w="1389304"/>
                <a:gridCol w="1929589"/>
                <a:gridCol w="1312121"/>
                <a:gridCol w="1420357"/>
                <a:gridCol w="432048"/>
              </a:tblGrid>
              <a:tr h="339617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Superficie ammissibile 2015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>
                          <a:solidFill>
                            <a:schemeClr val="tx2"/>
                          </a:solidFill>
                        </a:rPr>
                        <a:t>16,14 </a:t>
                      </a:r>
                      <a:r>
                        <a:rPr lang="it-IT" sz="1400" b="1" dirty="0">
                          <a:solidFill>
                            <a:schemeClr val="tx2"/>
                          </a:solidFill>
                        </a:rPr>
                        <a:t>(ha)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Importo riferimento 2014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/>
                        <a:t> </a:t>
                      </a:r>
                      <a:r>
                        <a:rPr lang="it-IT" sz="1400" b="1" dirty="0" smtClean="0">
                          <a:solidFill>
                            <a:schemeClr val="tx2"/>
                          </a:solidFill>
                        </a:rPr>
                        <a:t>€ 0,00</a:t>
                      </a:r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 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 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Presenza trasferimenti cedente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/>
                        <a:t>NO</a:t>
                      </a:r>
                      <a:endParaRPr lang="it-IT" sz="1200" dirty="0"/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Presenza trasferimenti cessionario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/>
                        <a:t>NO</a:t>
                      </a:r>
                      <a:endParaRPr lang="it-IT" sz="1200" dirty="0"/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/>
                        <a:t>Presenza anomalie</a:t>
                      </a:r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NO</a:t>
                      </a:r>
                      <a:endParaRPr lang="it-IT" sz="1200" dirty="0"/>
                    </a:p>
                  </a:txBody>
                  <a:tcPr marL="91384" marR="91384" marT="45692" marB="456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1156801"/>
              </p:ext>
            </p:extLst>
          </p:nvPr>
        </p:nvGraphicFramePr>
        <p:xfrm>
          <a:off x="189892" y="2492896"/>
          <a:ext cx="4189326" cy="2789791"/>
        </p:xfrm>
        <a:graphic>
          <a:graphicData uri="http://schemas.openxmlformats.org/drawingml/2006/table">
            <a:tbl>
              <a:tblPr/>
              <a:tblGrid>
                <a:gridCol w="804950"/>
                <a:gridCol w="1008112"/>
                <a:gridCol w="1008112"/>
                <a:gridCol w="1368152"/>
              </a:tblGrid>
              <a:tr h="976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 Campagna 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 Importo ad ettaro, pagamento di base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Totale Pagamento base  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Totale pagamento base + </a:t>
                      </a:r>
                      <a:r>
                        <a:rPr lang="it-IT" sz="1200" b="1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greening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24,90 €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401,88 €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603,47 €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3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49,80 €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803,77 €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1.206,94 €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74,71 €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1.205,81 €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1.810,64 €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0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99,61 €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1.607,70 €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2.414,13 </a:t>
                      </a: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9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2019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124,51 €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2.009,59 €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3.017,60 €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582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7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9903490"/>
              </p:ext>
            </p:extLst>
          </p:nvPr>
        </p:nvGraphicFramePr>
        <p:xfrm>
          <a:off x="175381" y="2492896"/>
          <a:ext cx="4812163" cy="316835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43888"/>
                <a:gridCol w="1139785"/>
                <a:gridCol w="1214245"/>
                <a:gridCol w="1214245"/>
              </a:tblGrid>
              <a:tr h="96305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  Campagna  </a:t>
                      </a:r>
                      <a:endParaRPr lang="it-IT" sz="14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  Importo </a:t>
                      </a:r>
                      <a:r>
                        <a:rPr lang="it-IT" sz="1400" dirty="0" smtClean="0">
                          <a:effectLst/>
                        </a:rPr>
                        <a:t>ad</a:t>
                      </a:r>
                      <a:r>
                        <a:rPr lang="it-IT" sz="1400" baseline="0" dirty="0" smtClean="0">
                          <a:effectLst/>
                        </a:rPr>
                        <a:t> ettaro, pagamento di base</a:t>
                      </a: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effectLst/>
                        </a:rPr>
                        <a:t> </a:t>
                      </a:r>
                      <a:r>
                        <a:rPr lang="it-IT" sz="1400" dirty="0" smtClean="0">
                          <a:effectLst/>
                        </a:rPr>
                        <a:t>Totale Pagamento base </a:t>
                      </a: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Totale pagamento base + </a:t>
                      </a:r>
                      <a:r>
                        <a:rPr lang="it-IT" sz="1400" dirty="0" err="1" smtClean="0">
                          <a:effectLst/>
                        </a:rPr>
                        <a:t>greening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solidFill>
                      <a:srgbClr val="FFFF00"/>
                    </a:solidFill>
                  </a:tcPr>
                </a:tc>
              </a:tr>
              <a:tr h="477101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2015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66,23 €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3.964,95€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5.953,77 €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2016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80,80 €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4.837,96 €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7.264,68 €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2017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95,37 €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5.709,56 €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8.573,47 €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>
                    <a:solidFill>
                      <a:srgbClr val="FFFF00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2018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109,94 €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6.581,87 €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9.883,33 €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>
                    <a:solidFill>
                      <a:srgbClr val="FFFF00"/>
                    </a:solidFill>
                  </a:tcPr>
                </a:tc>
              </a:tr>
              <a:tr h="564624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2019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124,51</a:t>
                      </a:r>
                      <a:r>
                        <a:rPr lang="it-IT" sz="1400" baseline="0" dirty="0" smtClean="0">
                          <a:effectLst/>
                        </a:rPr>
                        <a:t> </a:t>
                      </a:r>
                      <a:r>
                        <a:rPr lang="it-IT" sz="1400" dirty="0" smtClean="0">
                          <a:effectLst/>
                        </a:rPr>
                        <a:t>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effectLst/>
                        </a:rPr>
                        <a:t>7.454,29 €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>
                          <a:effectLst/>
                        </a:rPr>
                        <a:t>11.193,36 €</a:t>
                      </a:r>
                      <a:endParaRPr lang="it-IT" sz="1400" i="0" dirty="0">
                        <a:effectLst/>
                      </a:endParaRPr>
                    </a:p>
                  </a:txBody>
                  <a:tcPr marL="76200" marR="76200" marT="76200" marB="7620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157586" y="745637"/>
            <a:ext cx="8662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Codice </a:t>
            </a:r>
            <a:r>
              <a:rPr lang="it-IT" sz="1400" b="1" dirty="0" err="1" smtClean="0"/>
              <a:t>fisc</a:t>
            </a:r>
            <a:r>
              <a:rPr lang="it-IT" sz="1400" b="1" dirty="0"/>
              <a:t> </a:t>
            </a:r>
            <a:r>
              <a:rPr lang="it-IT" sz="1400" b="1" dirty="0" smtClean="0"/>
              <a:t>O P.IVA</a:t>
            </a:r>
            <a:r>
              <a:rPr lang="it-IT" sz="1400" dirty="0" smtClean="0"/>
              <a:t>– …..nominativo</a:t>
            </a:r>
            <a:r>
              <a:rPr lang="it-IT" sz="1400" dirty="0"/>
              <a:t>	</a:t>
            </a:r>
            <a:r>
              <a:rPr lang="it-IT" sz="1400" dirty="0" smtClean="0"/>
              <a:t>		ADESIONE </a:t>
            </a:r>
            <a:r>
              <a:rPr lang="it-IT" sz="1400" dirty="0"/>
              <a:t>REGIME DEI PICCOLI AGRICOLTORI: </a:t>
            </a:r>
            <a:r>
              <a:rPr lang="it-IT" sz="1400" b="1" dirty="0" smtClean="0">
                <a:solidFill>
                  <a:srgbClr val="FF0000"/>
                </a:solidFill>
              </a:rPr>
              <a:t>NO</a:t>
            </a:r>
            <a:r>
              <a:rPr lang="it-IT" sz="1400" dirty="0"/>
              <a:t>	 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1497145"/>
              </p:ext>
            </p:extLst>
          </p:nvPr>
        </p:nvGraphicFramePr>
        <p:xfrm>
          <a:off x="157586" y="1268760"/>
          <a:ext cx="8563505" cy="85772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8272"/>
                <a:gridCol w="1030037"/>
                <a:gridCol w="2091218"/>
                <a:gridCol w="1343240"/>
                <a:gridCol w="1080120"/>
                <a:gridCol w="570618"/>
              </a:tblGrid>
              <a:tr h="339617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Superficie ammissibile 2015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 smtClean="0"/>
                        <a:t>59,87 </a:t>
                      </a:r>
                      <a:r>
                        <a:rPr lang="it-IT" sz="1400" b="1" dirty="0"/>
                        <a:t>(ha)</a:t>
                      </a:r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384" marR="91384" marT="45692" marB="4569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Importo riferimento 2014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/>
                        <a:t> </a:t>
                      </a:r>
                      <a:r>
                        <a:rPr lang="it-IT" sz="1400" b="1" dirty="0" smtClean="0"/>
                        <a:t>€ 4.922,42</a:t>
                      </a:r>
                      <a:endParaRPr lang="it-IT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384" marR="91384" marT="45692" marB="45692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 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 </a:t>
                      </a:r>
                    </a:p>
                  </a:txBody>
                  <a:tcPr marL="91384" marR="91384" marT="45692" marB="45692" anchor="ctr"/>
                </a:tc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Presenza trasferimenti cedente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NO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Presenza trasferimenti cessionario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NO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/>
                        <a:t>Presenza anomalie</a:t>
                      </a:r>
                    </a:p>
                  </a:txBody>
                  <a:tcPr marL="91384" marR="91384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NO</a:t>
                      </a:r>
                    </a:p>
                  </a:txBody>
                  <a:tcPr marL="91384" marR="91384" marT="45692" marB="45692" anchor="ctr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4909121"/>
              </p:ext>
            </p:extLst>
          </p:nvPr>
        </p:nvGraphicFramePr>
        <p:xfrm>
          <a:off x="5148064" y="2852936"/>
          <a:ext cx="3816423" cy="2082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2232247"/>
              </a:tblGrid>
              <a:tr h="576064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Calcolo valore individuale (VUI)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(4.922,42  x 0,6283 ):</a:t>
                      </a:r>
                      <a:r>
                        <a:rPr lang="it-IT" sz="1400" baseline="0" dirty="0" smtClean="0"/>
                        <a:t> 59,87</a:t>
                      </a:r>
                      <a:r>
                        <a:rPr lang="it-IT" sz="1400" dirty="0" smtClean="0"/>
                        <a:t> =  51,66 €/ha)</a:t>
                      </a:r>
                    </a:p>
                  </a:txBody>
                  <a:tcPr anchor="ctr"/>
                </a:tc>
              </a:tr>
              <a:tr h="56196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Importo di convergenza</a:t>
                      </a:r>
                      <a:endParaRPr lang="it-IT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aseline="0" dirty="0" smtClean="0"/>
                        <a:t> ((207,51 x 60%) – 51,66) :5 = 14,57 €/ha</a:t>
                      </a:r>
                      <a:endParaRPr lang="it-IT" sz="1400" b="1" baseline="0" dirty="0" smtClean="0"/>
                    </a:p>
                  </a:txBody>
                  <a:tcPr anchor="ctr"/>
                </a:tc>
              </a:tr>
              <a:tr h="515496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Valore unitario nazionale (VUN)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è uguale in tutta Italia,“ regione unica” ed è stato determinato come stima dall’AGEA in 207,51 €</a:t>
                      </a:r>
                      <a:endParaRPr lang="it-IT" sz="1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75381" y="205351"/>
            <a:ext cx="5980795" cy="3077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b="1" dirty="0" smtClean="0"/>
              <a:t>Caso 2: Valore al 2019 inferiore al 60% - </a:t>
            </a:r>
            <a:r>
              <a:rPr lang="it-IT" sz="1400" dirty="0" smtClean="0"/>
              <a:t>(Aumento del VUI fino al 60% del VUN)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225937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95536" y="141817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20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8</a:t>
            </a:fld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. </a:t>
            </a:r>
            <a:r>
              <a:rPr lang="it-IT" sz="2000" b="1" cap="all" dirty="0">
                <a:solidFill>
                  <a:srgbClr val="C00000"/>
                </a:solidFill>
                <a:cs typeface="Arial" pitchFamily="34" charset="0"/>
              </a:rPr>
              <a:t>SOSTEGNO 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MIRATO: Pagamento ecologico «</a:t>
            </a:r>
            <a:r>
              <a:rPr lang="it-IT" sz="2000" b="1" cap="all" dirty="0" err="1" smtClean="0">
                <a:solidFill>
                  <a:srgbClr val="C00000"/>
                </a:solidFill>
                <a:cs typeface="Arial" pitchFamily="34" charset="0"/>
              </a:rPr>
              <a:t>greening</a:t>
            </a:r>
            <a:r>
              <a:rPr lang="it-IT" sz="2000" b="1" cap="all" dirty="0" smtClean="0">
                <a:solidFill>
                  <a:srgbClr val="C00000"/>
                </a:solidFill>
                <a:cs typeface="Arial" pitchFamily="34" charset="0"/>
              </a:rPr>
              <a:t>» </a:t>
            </a:r>
            <a:endParaRPr lang="it-IT" sz="2000" b="1" cap="all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244972" y="864658"/>
            <a:ext cx="8791524" cy="196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001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it-IT" sz="1400" dirty="0" smtClean="0">
                <a:latin typeface="Calibri" pitchFamily="34" charset="0"/>
                <a:cs typeface="Calibri" pitchFamily="34" charset="0"/>
              </a:rPr>
              <a:t>Gli agricoltori che hanno diritto al pagamento di base sono tenuti a rispettare su tutti gli ettari ammissibili i sottoelencati impegni, uguali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per tutti gli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agricoltori dell’UE, senza possibilità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per gli </a:t>
            </a:r>
            <a:r>
              <a:rPr lang="it-IT" sz="1400" dirty="0" smtClean="0">
                <a:latin typeface="Calibri" pitchFamily="34" charset="0"/>
                <a:cs typeface="Calibri" pitchFamily="34" charset="0"/>
              </a:rPr>
              <a:t>SM di modificare </a:t>
            </a:r>
            <a:r>
              <a:rPr lang="it-IT" sz="1400" dirty="0">
                <a:latin typeface="Calibri" pitchFamily="34" charset="0"/>
                <a:cs typeface="Calibri" pitchFamily="34" charset="0"/>
              </a:rPr>
              <a:t>i loro vincoli.</a:t>
            </a:r>
            <a:endParaRPr lang="it-IT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1)</a:t>
            </a:r>
            <a:r>
              <a:rPr lang="it-IT" sz="1600" b="1" dirty="0" smtClean="0">
                <a:solidFill>
                  <a:srgbClr val="F01659"/>
                </a:solidFill>
                <a:latin typeface="Calibri" pitchFamily="34" charset="0"/>
                <a:cs typeface="Calibri" pitchFamily="34" charset="0"/>
              </a:rPr>
              <a:t> Diversificazione delle colture. </a:t>
            </a:r>
            <a:r>
              <a:rPr lang="it-IT" sz="1600" i="1" dirty="0" smtClean="0">
                <a:latin typeface="Calibri" pitchFamily="34" charset="0"/>
                <a:cs typeface="Calibri" pitchFamily="34" charset="0"/>
              </a:rPr>
              <a:t>La diversificazione è </a:t>
            </a:r>
            <a:r>
              <a:rPr lang="it-IT" sz="1600" i="1" dirty="0">
                <a:latin typeface="Calibri" pitchFamily="34" charset="0"/>
                <a:cs typeface="Calibri" pitchFamily="34" charset="0"/>
              </a:rPr>
              <a:t>un concetto </a:t>
            </a:r>
            <a:r>
              <a:rPr lang="it-IT" sz="1600" i="1" dirty="0" smtClean="0">
                <a:latin typeface="Calibri" pitchFamily="34" charset="0"/>
                <a:cs typeface="Calibri" pitchFamily="34" charset="0"/>
              </a:rPr>
              <a:t>diverso dalla </a:t>
            </a:r>
            <a:r>
              <a:rPr lang="it-IT" sz="1600" i="1" dirty="0">
                <a:latin typeface="Calibri" pitchFamily="34" charset="0"/>
                <a:cs typeface="Calibri" pitchFamily="34" charset="0"/>
              </a:rPr>
              <a:t>rotazione</a:t>
            </a:r>
            <a:endParaRPr lang="it-IT" sz="1600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it-IT" sz="1600" b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2)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solidFill>
                  <a:srgbClr val="F01659"/>
                </a:solidFill>
                <a:latin typeface="Calibri" pitchFamily="34" charset="0"/>
                <a:cs typeface="Calibri" pitchFamily="34" charset="0"/>
              </a:rPr>
              <a:t>Mantenimento di pascoli e prati permanenti</a:t>
            </a:r>
          </a:p>
          <a:p>
            <a:pPr algn="just"/>
            <a:endParaRPr lang="it-IT" sz="1600" b="1" dirty="0">
              <a:solidFill>
                <a:srgbClr val="F01659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it-IT" sz="1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3)</a:t>
            </a:r>
            <a:r>
              <a:rPr lang="it-IT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1600" b="1" dirty="0" smtClean="0">
                <a:solidFill>
                  <a:srgbClr val="F01659"/>
                </a:solidFill>
                <a:latin typeface="Calibri" pitchFamily="34" charset="0"/>
                <a:cs typeface="Calibri" pitchFamily="34" charset="0"/>
              </a:rPr>
              <a:t>Presenza sulla superficie agricola di un’area di interesse ecologico</a:t>
            </a:r>
          </a:p>
        </p:txBody>
      </p:sp>
      <p:sp>
        <p:nvSpPr>
          <p:cNvPr id="2" name="Rettangolo 1"/>
          <p:cNvSpPr/>
          <p:nvPr/>
        </p:nvSpPr>
        <p:spPr>
          <a:xfrm>
            <a:off x="7092279" y="2276872"/>
            <a:ext cx="19231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b="1" dirty="0" smtClean="0"/>
              <a:t>Gli </a:t>
            </a:r>
            <a:r>
              <a:rPr lang="it-IT" sz="1400" b="1" dirty="0"/>
              <a:t>agricoltori </a:t>
            </a:r>
            <a:r>
              <a:rPr lang="it-IT" sz="1400" b="1" dirty="0" smtClean="0"/>
              <a:t> in regime di </a:t>
            </a:r>
            <a:r>
              <a:rPr lang="it-IT" sz="1400" dirty="0" smtClean="0"/>
              <a:t>produzione </a:t>
            </a:r>
            <a:r>
              <a:rPr lang="it-IT" sz="1400" dirty="0" err="1" smtClean="0"/>
              <a:t>bio</a:t>
            </a:r>
            <a:r>
              <a:rPr lang="it-IT" sz="1400" dirty="0"/>
              <a:t> </a:t>
            </a:r>
            <a:r>
              <a:rPr lang="it-IT" sz="1400" dirty="0" smtClean="0"/>
              <a:t> hanno </a:t>
            </a:r>
            <a:r>
              <a:rPr lang="it-IT" sz="1400" dirty="0"/>
              <a:t>diritto </a:t>
            </a:r>
            <a:r>
              <a:rPr lang="it-IT" sz="1400" b="1" dirty="0"/>
              <a:t>ipso facto </a:t>
            </a:r>
            <a:r>
              <a:rPr lang="it-IT" sz="1400" dirty="0"/>
              <a:t>al pagamento </a:t>
            </a:r>
            <a:r>
              <a:rPr lang="it-IT" sz="1400" dirty="0" smtClean="0"/>
              <a:t>G..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32589"/>
            <a:ext cx="2596176" cy="173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753062" y="3757907"/>
            <a:ext cx="223477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Calibri" pitchFamily="34" charset="0"/>
                <a:cs typeface="Calibri" pitchFamily="34" charset="0"/>
              </a:rPr>
              <a:t>oliveti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, frutteti, vigneti, pascoli, sono esentati perché </a:t>
            </a:r>
            <a:r>
              <a:rPr lang="it-IT" b="1" dirty="0" err="1">
                <a:latin typeface="Calibri" pitchFamily="34" charset="0"/>
                <a:cs typeface="Calibri" pitchFamily="34" charset="0"/>
              </a:rPr>
              <a:t>greening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 per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definizione 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98" y="3521375"/>
            <a:ext cx="3402806" cy="19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738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107504" y="142875"/>
            <a:ext cx="8617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fld id="{A0340203-E8E0-4A66-BFAC-4A2FBB650F1A}" type="slidenum">
              <a:rPr lang="it-IT" sz="1600" b="1" cap="all" smtClean="0">
                <a:solidFill>
                  <a:srgbClr val="C00000"/>
                </a:solidFill>
                <a:cs typeface="Arial" pitchFamily="34" charset="0"/>
              </a:rPr>
              <a:pPr>
                <a:buClr>
                  <a:schemeClr val="hlink"/>
                </a:buClr>
                <a:buSzPct val="60000"/>
              </a:pPr>
              <a:t>9</a:t>
            </a:fld>
            <a:r>
              <a:rPr lang="it-IT" sz="1600" b="1" cap="all" dirty="0" smtClean="0">
                <a:solidFill>
                  <a:srgbClr val="C00000"/>
                </a:solidFill>
                <a:cs typeface="Arial" pitchFamily="34" charset="0"/>
              </a:rPr>
              <a:t>. semplificazione: </a:t>
            </a:r>
            <a:r>
              <a:rPr lang="it-IT" sz="1600" b="1" cap="all" dirty="0">
                <a:solidFill>
                  <a:srgbClr val="C00000"/>
                </a:solidFill>
                <a:cs typeface="Arial" pitchFamily="34" charset="0"/>
              </a:rPr>
              <a:t>domanda </a:t>
            </a:r>
            <a:r>
              <a:rPr lang="it-IT" sz="1600" b="1" cap="all" dirty="0" smtClean="0">
                <a:solidFill>
                  <a:srgbClr val="C00000"/>
                </a:solidFill>
                <a:cs typeface="Arial" pitchFamily="34" charset="0"/>
              </a:rPr>
              <a:t>grafica, LE 4 FASI  (</a:t>
            </a:r>
            <a:r>
              <a:rPr lang="it-IT" sz="1400" b="1" cap="all" dirty="0" smtClean="0">
                <a:solidFill>
                  <a:srgbClr val="C00000"/>
                </a:solidFill>
                <a:cs typeface="Arial" pitchFamily="34" charset="0"/>
              </a:rPr>
              <a:t>Circ. AGEA  n. ACIU.2016.120, 1° marzo 2016)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0BF0D-FD61-45A8-A61F-B255198D09CD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34444" y="2132855"/>
            <a:ext cx="187220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300" dirty="0" smtClean="0"/>
              <a:t>La </a:t>
            </a:r>
            <a:r>
              <a:rPr lang="it-IT" sz="1300" b="1" dirty="0" smtClean="0"/>
              <a:t>D. </a:t>
            </a:r>
            <a:r>
              <a:rPr lang="it-IT" sz="1300" b="1" dirty="0"/>
              <a:t>precompilata </a:t>
            </a:r>
            <a:r>
              <a:rPr lang="it-IT" sz="1300" dirty="0"/>
              <a:t>è </a:t>
            </a:r>
            <a:r>
              <a:rPr lang="it-IT" sz="1300" dirty="0" smtClean="0"/>
              <a:t> </a:t>
            </a:r>
            <a:r>
              <a:rPr lang="it-IT" sz="1300" dirty="0"/>
              <a:t>in formato elettronico, </a:t>
            </a:r>
            <a:r>
              <a:rPr lang="it-IT" sz="1300" dirty="0" smtClean="0"/>
              <a:t>con la </a:t>
            </a:r>
            <a:r>
              <a:rPr lang="it-IT" sz="1300" b="1" dirty="0"/>
              <a:t>mappa </a:t>
            </a:r>
            <a:r>
              <a:rPr lang="it-IT" sz="1300" dirty="0" smtClean="0"/>
              <a:t>ed è fornita di un'</a:t>
            </a:r>
            <a:r>
              <a:rPr lang="it-IT" sz="1300" dirty="0" err="1" smtClean="0"/>
              <a:t>app</a:t>
            </a:r>
            <a:r>
              <a:rPr lang="it-IT" sz="1300" dirty="0" smtClean="0"/>
              <a:t>. basata </a:t>
            </a:r>
            <a:r>
              <a:rPr lang="it-IT" sz="1300" dirty="0"/>
              <a:t>sul sistema informativo geografico </a:t>
            </a:r>
            <a:r>
              <a:rPr lang="it-IT" sz="1300" dirty="0" smtClean="0"/>
              <a:t> </a:t>
            </a:r>
            <a:r>
              <a:rPr lang="it-IT" sz="1300" b="1" dirty="0" smtClean="0"/>
              <a:t>(</a:t>
            </a:r>
            <a:r>
              <a:rPr lang="it-IT" sz="1300" b="1" dirty="0"/>
              <a:t>GIS). </a:t>
            </a:r>
            <a:endParaRPr lang="it-IT" sz="1300" b="1" dirty="0" smtClean="0"/>
          </a:p>
          <a:p>
            <a:pPr algn="just"/>
            <a:endParaRPr lang="it-IT" sz="1300" b="1" dirty="0" smtClean="0"/>
          </a:p>
          <a:p>
            <a:pPr algn="just"/>
            <a:r>
              <a:rPr lang="it-IT" sz="1300" dirty="0"/>
              <a:t>La </a:t>
            </a:r>
            <a:r>
              <a:rPr lang="it-IT" sz="1300" dirty="0" smtClean="0"/>
              <a:t>D. </a:t>
            </a:r>
            <a:r>
              <a:rPr lang="it-IT" sz="1300" dirty="0"/>
              <a:t>Grafica prevede più </a:t>
            </a:r>
            <a:r>
              <a:rPr lang="it-IT" sz="1300" b="1" dirty="0"/>
              <a:t>"avvertenze"  </a:t>
            </a:r>
            <a:r>
              <a:rPr lang="it-IT" sz="1300" dirty="0"/>
              <a:t>per </a:t>
            </a:r>
            <a:r>
              <a:rPr lang="it-IT" sz="1300" dirty="0" smtClean="0"/>
              <a:t>guidare, la  </a:t>
            </a:r>
            <a:r>
              <a:rPr lang="it-IT" sz="1300" b="1" dirty="0">
                <a:solidFill>
                  <a:srgbClr val="FF0000"/>
                </a:solidFill>
              </a:rPr>
              <a:t>“compilazione responsabile” </a:t>
            </a:r>
            <a:r>
              <a:rPr lang="it-IT" sz="1300" dirty="0" smtClean="0"/>
              <a:t>che  </a:t>
            </a:r>
            <a:r>
              <a:rPr lang="it-IT" sz="1300" b="1" dirty="0" smtClean="0"/>
              <a:t>segnala</a:t>
            </a:r>
            <a:r>
              <a:rPr lang="it-IT" sz="1300" dirty="0" smtClean="0"/>
              <a:t> le anomalie.</a:t>
            </a:r>
            <a:endParaRPr lang="it-IT" sz="1300" b="1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xmlns="" val="2186150782"/>
              </p:ext>
            </p:extLst>
          </p:nvPr>
        </p:nvGraphicFramePr>
        <p:xfrm>
          <a:off x="2267744" y="908720"/>
          <a:ext cx="66247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392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95658</TotalTime>
  <Words>4042</Words>
  <Application>Microsoft Office PowerPoint</Application>
  <PresentationFormat>Presentazione su schermo (4:3)</PresentationFormat>
  <Paragraphs>467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Valued Acer Customer</dc:creator>
  <cp:lastModifiedBy>Gianfanco</cp:lastModifiedBy>
  <cp:revision>4228</cp:revision>
  <cp:lastPrinted>2016-03-11T13:09:49Z</cp:lastPrinted>
  <dcterms:created xsi:type="dcterms:W3CDTF">2009-09-29T09:05:51Z</dcterms:created>
  <dcterms:modified xsi:type="dcterms:W3CDTF">2016-03-12T12:16:38Z</dcterms:modified>
</cp:coreProperties>
</file>