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8"/>
  </p:notesMasterIdLst>
  <p:sldIdLst>
    <p:sldId id="257" r:id="rId3"/>
    <p:sldId id="320" r:id="rId4"/>
    <p:sldId id="321" r:id="rId5"/>
    <p:sldId id="323" r:id="rId6"/>
    <p:sldId id="325" r:id="rId7"/>
    <p:sldId id="326" r:id="rId8"/>
    <p:sldId id="327" r:id="rId9"/>
    <p:sldId id="324" r:id="rId10"/>
    <p:sldId id="316" r:id="rId11"/>
    <p:sldId id="289" r:id="rId12"/>
    <p:sldId id="310" r:id="rId13"/>
    <p:sldId id="272" r:id="rId14"/>
    <p:sldId id="260" r:id="rId15"/>
    <p:sldId id="261" r:id="rId16"/>
    <p:sldId id="295" r:id="rId17"/>
    <p:sldId id="297" r:id="rId18"/>
    <p:sldId id="299" r:id="rId19"/>
    <p:sldId id="298" r:id="rId20"/>
    <p:sldId id="307" r:id="rId21"/>
    <p:sldId id="275" r:id="rId22"/>
    <p:sldId id="276" r:id="rId23"/>
    <p:sldId id="278" r:id="rId24"/>
    <p:sldId id="283" r:id="rId25"/>
    <p:sldId id="286" r:id="rId26"/>
    <p:sldId id="288" r:id="rId27"/>
    <p:sldId id="292" r:id="rId28"/>
    <p:sldId id="294" r:id="rId29"/>
    <p:sldId id="296" r:id="rId30"/>
    <p:sldId id="277" r:id="rId31"/>
    <p:sldId id="300" r:id="rId32"/>
    <p:sldId id="284" r:id="rId33"/>
    <p:sldId id="311" r:id="rId34"/>
    <p:sldId id="259" r:id="rId35"/>
    <p:sldId id="281" r:id="rId36"/>
    <p:sldId id="282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37" autoAdjust="0"/>
  </p:normalViewPr>
  <p:slideViewPr>
    <p:cSldViewPr>
      <p:cViewPr varScale="1">
        <p:scale>
          <a:sx n="68" d="100"/>
          <a:sy n="68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CFA36-14DB-42A8-882F-F0ED512A1EFA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760B06FA-ED77-446E-9C6B-1E1A98E89AE4}">
      <dgm:prSet custT="1"/>
      <dgm:spPr/>
      <dgm:t>
        <a:bodyPr/>
        <a:lstStyle/>
        <a:p>
          <a:pPr rtl="0"/>
          <a:r>
            <a:rPr lang="it-IT" sz="2800" dirty="0" smtClean="0"/>
            <a:t>un Nuovo Patto tra cittadini consumatori europei e agricoltori</a:t>
          </a:r>
          <a:endParaRPr lang="it-IT" sz="2800" dirty="0"/>
        </a:p>
      </dgm:t>
    </dgm:pt>
    <dgm:pt modelId="{3CA8F3AB-E449-4CDD-ACD6-7914C8EED845}" type="parTrans" cxnId="{BE08034F-A5A5-4EBF-9A3A-323F1E05AA61}">
      <dgm:prSet/>
      <dgm:spPr/>
      <dgm:t>
        <a:bodyPr/>
        <a:lstStyle/>
        <a:p>
          <a:endParaRPr lang="it-IT"/>
        </a:p>
      </dgm:t>
    </dgm:pt>
    <dgm:pt modelId="{F38DDBFC-1A2C-46EA-AEA2-12A33C3F1511}" type="sibTrans" cxnId="{BE08034F-A5A5-4EBF-9A3A-323F1E05AA61}">
      <dgm:prSet/>
      <dgm:spPr/>
      <dgm:t>
        <a:bodyPr/>
        <a:lstStyle/>
        <a:p>
          <a:endParaRPr lang="it-IT"/>
        </a:p>
      </dgm:t>
    </dgm:pt>
    <dgm:pt modelId="{EF7CFF98-3688-4B95-897D-4390533B8882}">
      <dgm:prSet custT="1"/>
      <dgm:spPr/>
      <dgm:t>
        <a:bodyPr/>
        <a:lstStyle/>
        <a:p>
          <a:pPr rtl="0"/>
          <a:r>
            <a:rPr lang="it-IT" sz="2800" dirty="0" smtClean="0"/>
            <a:t>Fondi Comunitari a sostegno del ruolo dell’agricoltura come custode di beni pubblici</a:t>
          </a:r>
          <a:endParaRPr lang="it-IT" sz="2800" dirty="0"/>
        </a:p>
      </dgm:t>
    </dgm:pt>
    <dgm:pt modelId="{3979D7C9-7857-4F3E-9436-7939A504F8C7}" type="parTrans" cxnId="{A7589032-2645-4E51-BB9D-19C015ABD2A2}">
      <dgm:prSet/>
      <dgm:spPr/>
      <dgm:t>
        <a:bodyPr/>
        <a:lstStyle/>
        <a:p>
          <a:endParaRPr lang="it-IT"/>
        </a:p>
      </dgm:t>
    </dgm:pt>
    <dgm:pt modelId="{F6307A84-6EE6-423D-B217-915D363AEEF5}" type="sibTrans" cxnId="{A7589032-2645-4E51-BB9D-19C015ABD2A2}">
      <dgm:prSet/>
      <dgm:spPr/>
      <dgm:t>
        <a:bodyPr/>
        <a:lstStyle/>
        <a:p>
          <a:endParaRPr lang="it-IT"/>
        </a:p>
      </dgm:t>
    </dgm:pt>
    <dgm:pt modelId="{FC49CD4D-21A1-467E-B551-C776ACE52959}" type="pres">
      <dgm:prSet presAssocID="{91ECFA36-14DB-42A8-882F-F0ED512A1E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7289CF6-C5ED-46A8-AD1E-54A50941C389}" type="pres">
      <dgm:prSet presAssocID="{760B06FA-ED77-446E-9C6B-1E1A98E89AE4}" presName="hierRoot1" presStyleCnt="0"/>
      <dgm:spPr/>
    </dgm:pt>
    <dgm:pt modelId="{225E22D9-DDCE-449D-A099-0E65920E5882}" type="pres">
      <dgm:prSet presAssocID="{760B06FA-ED77-446E-9C6B-1E1A98E89AE4}" presName="composite" presStyleCnt="0"/>
      <dgm:spPr/>
    </dgm:pt>
    <dgm:pt modelId="{1CE1FAAB-F125-4193-985D-A0E3B21C403F}" type="pres">
      <dgm:prSet presAssocID="{760B06FA-ED77-446E-9C6B-1E1A98E89AE4}" presName="background" presStyleLbl="node0" presStyleIdx="0" presStyleCnt="2"/>
      <dgm:spPr/>
    </dgm:pt>
    <dgm:pt modelId="{DC48F7E8-F31B-4B7B-98A7-FAB0BC225659}" type="pres">
      <dgm:prSet presAssocID="{760B06FA-ED77-446E-9C6B-1E1A98E89AE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FC30A02-4035-4E34-ABA2-806679BF7C4A}" type="pres">
      <dgm:prSet presAssocID="{760B06FA-ED77-446E-9C6B-1E1A98E89AE4}" presName="hierChild2" presStyleCnt="0"/>
      <dgm:spPr/>
    </dgm:pt>
    <dgm:pt modelId="{7DF06C02-9756-49D7-A229-E42C29F4793D}" type="pres">
      <dgm:prSet presAssocID="{EF7CFF98-3688-4B95-897D-4390533B8882}" presName="hierRoot1" presStyleCnt="0"/>
      <dgm:spPr/>
    </dgm:pt>
    <dgm:pt modelId="{B0D61CBF-735E-4DB1-B349-ED942FA8B091}" type="pres">
      <dgm:prSet presAssocID="{EF7CFF98-3688-4B95-897D-4390533B8882}" presName="composite" presStyleCnt="0"/>
      <dgm:spPr/>
    </dgm:pt>
    <dgm:pt modelId="{6CC7E908-B32F-4A1F-A14D-B6B4683FB156}" type="pres">
      <dgm:prSet presAssocID="{EF7CFF98-3688-4B95-897D-4390533B8882}" presName="background" presStyleLbl="node0" presStyleIdx="1" presStyleCnt="2"/>
      <dgm:spPr/>
    </dgm:pt>
    <dgm:pt modelId="{1880979E-06B4-4E9C-85FB-988A74579FC2}" type="pres">
      <dgm:prSet presAssocID="{EF7CFF98-3688-4B95-897D-4390533B888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4222165-319A-4AF0-BFDE-445A80DCD6A0}" type="pres">
      <dgm:prSet presAssocID="{EF7CFF98-3688-4B95-897D-4390533B8882}" presName="hierChild2" presStyleCnt="0"/>
      <dgm:spPr/>
    </dgm:pt>
  </dgm:ptLst>
  <dgm:cxnLst>
    <dgm:cxn modelId="{BE08034F-A5A5-4EBF-9A3A-323F1E05AA61}" srcId="{91ECFA36-14DB-42A8-882F-F0ED512A1EFA}" destId="{760B06FA-ED77-446E-9C6B-1E1A98E89AE4}" srcOrd="0" destOrd="0" parTransId="{3CA8F3AB-E449-4CDD-ACD6-7914C8EED845}" sibTransId="{F38DDBFC-1A2C-46EA-AEA2-12A33C3F1511}"/>
    <dgm:cxn modelId="{0143B32E-4202-4D9E-9CAA-D021AAECA9B3}" type="presOf" srcId="{EF7CFF98-3688-4B95-897D-4390533B8882}" destId="{1880979E-06B4-4E9C-85FB-988A74579FC2}" srcOrd="0" destOrd="0" presId="urn:microsoft.com/office/officeart/2005/8/layout/hierarchy1"/>
    <dgm:cxn modelId="{4D10C28B-862F-4442-8180-7B33B8667517}" type="presOf" srcId="{760B06FA-ED77-446E-9C6B-1E1A98E89AE4}" destId="{DC48F7E8-F31B-4B7B-98A7-FAB0BC225659}" srcOrd="0" destOrd="0" presId="urn:microsoft.com/office/officeart/2005/8/layout/hierarchy1"/>
    <dgm:cxn modelId="{238206B1-6A4F-4BF6-8A57-CF93778BF84D}" type="presOf" srcId="{91ECFA36-14DB-42A8-882F-F0ED512A1EFA}" destId="{FC49CD4D-21A1-467E-B551-C776ACE52959}" srcOrd="0" destOrd="0" presId="urn:microsoft.com/office/officeart/2005/8/layout/hierarchy1"/>
    <dgm:cxn modelId="{A7589032-2645-4E51-BB9D-19C015ABD2A2}" srcId="{91ECFA36-14DB-42A8-882F-F0ED512A1EFA}" destId="{EF7CFF98-3688-4B95-897D-4390533B8882}" srcOrd="1" destOrd="0" parTransId="{3979D7C9-7857-4F3E-9436-7939A504F8C7}" sibTransId="{F6307A84-6EE6-423D-B217-915D363AEEF5}"/>
    <dgm:cxn modelId="{3D22CBAD-6DB5-4D82-8B09-A444DE136A44}" type="presParOf" srcId="{FC49CD4D-21A1-467E-B551-C776ACE52959}" destId="{E7289CF6-C5ED-46A8-AD1E-54A50941C389}" srcOrd="0" destOrd="0" presId="urn:microsoft.com/office/officeart/2005/8/layout/hierarchy1"/>
    <dgm:cxn modelId="{192CB0F0-FAEC-4230-B1D6-84B3981556BC}" type="presParOf" srcId="{E7289CF6-C5ED-46A8-AD1E-54A50941C389}" destId="{225E22D9-DDCE-449D-A099-0E65920E5882}" srcOrd="0" destOrd="0" presId="urn:microsoft.com/office/officeart/2005/8/layout/hierarchy1"/>
    <dgm:cxn modelId="{908302D8-81BF-44DA-ACC5-7E59A24FE0B8}" type="presParOf" srcId="{225E22D9-DDCE-449D-A099-0E65920E5882}" destId="{1CE1FAAB-F125-4193-985D-A0E3B21C403F}" srcOrd="0" destOrd="0" presId="urn:microsoft.com/office/officeart/2005/8/layout/hierarchy1"/>
    <dgm:cxn modelId="{D30CE1AB-CFDA-4031-B58A-91F1F9114FA6}" type="presParOf" srcId="{225E22D9-DDCE-449D-A099-0E65920E5882}" destId="{DC48F7E8-F31B-4B7B-98A7-FAB0BC225659}" srcOrd="1" destOrd="0" presId="urn:microsoft.com/office/officeart/2005/8/layout/hierarchy1"/>
    <dgm:cxn modelId="{2C8E8680-46E5-4B6B-BDE3-9B1802B44D78}" type="presParOf" srcId="{E7289CF6-C5ED-46A8-AD1E-54A50941C389}" destId="{AFC30A02-4035-4E34-ABA2-806679BF7C4A}" srcOrd="1" destOrd="0" presId="urn:microsoft.com/office/officeart/2005/8/layout/hierarchy1"/>
    <dgm:cxn modelId="{CF771168-563B-4BBA-AE90-6C97390AFF19}" type="presParOf" srcId="{FC49CD4D-21A1-467E-B551-C776ACE52959}" destId="{7DF06C02-9756-49D7-A229-E42C29F4793D}" srcOrd="1" destOrd="0" presId="urn:microsoft.com/office/officeart/2005/8/layout/hierarchy1"/>
    <dgm:cxn modelId="{934754EB-BE9F-42F5-AB9E-730FA59BFE00}" type="presParOf" srcId="{7DF06C02-9756-49D7-A229-E42C29F4793D}" destId="{B0D61CBF-735E-4DB1-B349-ED942FA8B091}" srcOrd="0" destOrd="0" presId="urn:microsoft.com/office/officeart/2005/8/layout/hierarchy1"/>
    <dgm:cxn modelId="{869EF1C4-5D7C-486B-8361-A807F68B9F70}" type="presParOf" srcId="{B0D61CBF-735E-4DB1-B349-ED942FA8B091}" destId="{6CC7E908-B32F-4A1F-A14D-B6B4683FB156}" srcOrd="0" destOrd="0" presId="urn:microsoft.com/office/officeart/2005/8/layout/hierarchy1"/>
    <dgm:cxn modelId="{0BD1A95B-86F4-4CE7-AD40-DA887F11518C}" type="presParOf" srcId="{B0D61CBF-735E-4DB1-B349-ED942FA8B091}" destId="{1880979E-06B4-4E9C-85FB-988A74579FC2}" srcOrd="1" destOrd="0" presId="urn:microsoft.com/office/officeart/2005/8/layout/hierarchy1"/>
    <dgm:cxn modelId="{CACC3992-67AE-4C58-B3B7-ACA35332DB61}" type="presParOf" srcId="{7DF06C02-9756-49D7-A229-E42C29F4793D}" destId="{44222165-319A-4AF0-BFDE-445A80DCD6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F11D0-0BD4-41C0-A08B-1F52FA8CA720}" type="doc">
      <dgm:prSet loTypeId="urn:microsoft.com/office/officeart/2005/8/layout/chart3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0A67EA8D-56D3-4395-9555-78C6A7C01DF1}">
      <dgm:prSet custT="1"/>
      <dgm:spPr/>
      <dgm:t>
        <a:bodyPr/>
        <a:lstStyle/>
        <a:p>
          <a:pPr rtl="0"/>
          <a:r>
            <a:rPr lang="it-IT" sz="2000" b="1" dirty="0" smtClean="0"/>
            <a:t>tutela del paesaggio </a:t>
          </a:r>
          <a:endParaRPr lang="it-IT" sz="2000" b="1" dirty="0"/>
        </a:p>
      </dgm:t>
    </dgm:pt>
    <dgm:pt modelId="{778DD124-1FAE-4601-8961-3064B7BB6479}" type="parTrans" cxnId="{BA01E411-2D89-4071-B0A7-CF27A9B3A829}">
      <dgm:prSet/>
      <dgm:spPr/>
      <dgm:t>
        <a:bodyPr/>
        <a:lstStyle/>
        <a:p>
          <a:endParaRPr lang="it-IT"/>
        </a:p>
      </dgm:t>
    </dgm:pt>
    <dgm:pt modelId="{60D1501E-25D3-490B-996E-8F734FA16652}" type="sibTrans" cxnId="{BA01E411-2D89-4071-B0A7-CF27A9B3A829}">
      <dgm:prSet/>
      <dgm:spPr/>
      <dgm:t>
        <a:bodyPr/>
        <a:lstStyle/>
        <a:p>
          <a:endParaRPr lang="it-IT"/>
        </a:p>
      </dgm:t>
    </dgm:pt>
    <dgm:pt modelId="{D4AE4536-DCDA-4354-BC00-43DB810875C0}">
      <dgm:prSet custT="1"/>
      <dgm:spPr/>
      <dgm:t>
        <a:bodyPr/>
        <a:lstStyle/>
        <a:p>
          <a:pPr rtl="0"/>
          <a:r>
            <a:rPr lang="it-IT" sz="2000" b="1" dirty="0" smtClean="0"/>
            <a:t>protezione del territorio</a:t>
          </a:r>
          <a:endParaRPr lang="it-IT" sz="2000" b="1" dirty="0"/>
        </a:p>
      </dgm:t>
    </dgm:pt>
    <dgm:pt modelId="{18C18F38-B83A-42B6-B99C-F3C0196B532F}" type="parTrans" cxnId="{2BDEFBDA-06C8-4C3E-A315-330E78B4573F}">
      <dgm:prSet/>
      <dgm:spPr/>
      <dgm:t>
        <a:bodyPr/>
        <a:lstStyle/>
        <a:p>
          <a:endParaRPr lang="it-IT"/>
        </a:p>
      </dgm:t>
    </dgm:pt>
    <dgm:pt modelId="{A06D0F36-8158-4A89-A6AD-EEA6843946E0}" type="sibTrans" cxnId="{2BDEFBDA-06C8-4C3E-A315-330E78B4573F}">
      <dgm:prSet/>
      <dgm:spPr/>
      <dgm:t>
        <a:bodyPr/>
        <a:lstStyle/>
        <a:p>
          <a:endParaRPr lang="it-IT"/>
        </a:p>
      </dgm:t>
    </dgm:pt>
    <dgm:pt modelId="{09B7D6E6-64A1-4549-A26F-2C4C52310FCC}">
      <dgm:prSet custT="1"/>
      <dgm:spPr/>
      <dgm:t>
        <a:bodyPr/>
        <a:lstStyle/>
        <a:p>
          <a:pPr algn="ctr"/>
          <a:r>
            <a:rPr lang="it-IT" sz="2000" b="1" dirty="0" smtClean="0"/>
            <a:t>diversificazione delle attività</a:t>
          </a:r>
          <a:endParaRPr lang="it-IT" sz="2000" b="1" dirty="0"/>
        </a:p>
      </dgm:t>
    </dgm:pt>
    <dgm:pt modelId="{1AC54F26-44A7-40ED-B91A-215D4E04283A}" type="parTrans" cxnId="{6D9106FB-2B91-45D6-BB29-061972257443}">
      <dgm:prSet/>
      <dgm:spPr/>
      <dgm:t>
        <a:bodyPr/>
        <a:lstStyle/>
        <a:p>
          <a:endParaRPr lang="it-IT"/>
        </a:p>
      </dgm:t>
    </dgm:pt>
    <dgm:pt modelId="{D6B93872-6D57-41DA-A2DD-3779656A1089}" type="sibTrans" cxnId="{6D9106FB-2B91-45D6-BB29-061972257443}">
      <dgm:prSet/>
      <dgm:spPr/>
      <dgm:t>
        <a:bodyPr/>
        <a:lstStyle/>
        <a:p>
          <a:endParaRPr lang="it-IT"/>
        </a:p>
      </dgm:t>
    </dgm:pt>
    <dgm:pt modelId="{5EADD1BB-1259-4C93-BE2B-496247B693A0}">
      <dgm:prSet custT="1"/>
      <dgm:spPr/>
      <dgm:t>
        <a:bodyPr/>
        <a:lstStyle/>
        <a:p>
          <a:pPr algn="l"/>
          <a:r>
            <a:rPr lang="it-IT" sz="2000" b="1" dirty="0" smtClean="0"/>
            <a:t>qualità alimentare  </a:t>
          </a:r>
        </a:p>
      </dgm:t>
    </dgm:pt>
    <dgm:pt modelId="{C2883DBC-88AC-4C4E-B9EF-D90B80A2248E}" type="parTrans" cxnId="{11D8575A-2DC3-4488-896D-4997D9B5FFA5}">
      <dgm:prSet/>
      <dgm:spPr/>
      <dgm:t>
        <a:bodyPr/>
        <a:lstStyle/>
        <a:p>
          <a:endParaRPr lang="it-IT"/>
        </a:p>
      </dgm:t>
    </dgm:pt>
    <dgm:pt modelId="{FFC120EA-1F97-449E-A728-2CE1A4C3EA93}" type="sibTrans" cxnId="{11D8575A-2DC3-4488-896D-4997D9B5FFA5}">
      <dgm:prSet/>
      <dgm:spPr/>
      <dgm:t>
        <a:bodyPr/>
        <a:lstStyle/>
        <a:p>
          <a:endParaRPr lang="it-IT"/>
        </a:p>
      </dgm:t>
    </dgm:pt>
    <dgm:pt modelId="{113FE3E2-6CE3-4B22-A678-08189664636D}">
      <dgm:prSet custT="1"/>
      <dgm:spPr/>
      <dgm:t>
        <a:bodyPr/>
        <a:lstStyle/>
        <a:p>
          <a:r>
            <a:rPr lang="it-IT" sz="3200" b="1" dirty="0" smtClean="0"/>
            <a:t> </a:t>
          </a:r>
          <a:r>
            <a:rPr lang="it-IT" sz="2000" b="1" dirty="0" smtClean="0"/>
            <a:t>ambiente</a:t>
          </a:r>
          <a:endParaRPr lang="it-IT" sz="2000" b="1" dirty="0"/>
        </a:p>
      </dgm:t>
    </dgm:pt>
    <dgm:pt modelId="{53614422-EB6E-4E1D-9ECE-2299BDBCEF7E}" type="parTrans" cxnId="{343F9479-6245-4652-AA89-13E1239AF3DF}">
      <dgm:prSet/>
      <dgm:spPr/>
      <dgm:t>
        <a:bodyPr/>
        <a:lstStyle/>
        <a:p>
          <a:endParaRPr lang="it-IT"/>
        </a:p>
      </dgm:t>
    </dgm:pt>
    <dgm:pt modelId="{2396F2FB-E4A1-403D-941C-A6C1208C2062}" type="sibTrans" cxnId="{343F9479-6245-4652-AA89-13E1239AF3DF}">
      <dgm:prSet/>
      <dgm:spPr/>
      <dgm:t>
        <a:bodyPr/>
        <a:lstStyle/>
        <a:p>
          <a:endParaRPr lang="it-IT"/>
        </a:p>
      </dgm:t>
    </dgm:pt>
    <dgm:pt modelId="{009142DD-2E79-4E9A-B74A-8EE658D315C8}" type="pres">
      <dgm:prSet presAssocID="{D67F11D0-0BD4-41C0-A08B-1F52FA8CA7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E2347A8-F021-435C-BDB7-A98B859BF867}" type="pres">
      <dgm:prSet presAssocID="{D67F11D0-0BD4-41C0-A08B-1F52FA8CA720}" presName="wedge1" presStyleLbl="node1" presStyleIdx="0" presStyleCnt="5"/>
      <dgm:spPr/>
      <dgm:t>
        <a:bodyPr/>
        <a:lstStyle/>
        <a:p>
          <a:endParaRPr lang="it-IT"/>
        </a:p>
      </dgm:t>
    </dgm:pt>
    <dgm:pt modelId="{BB2EFBCE-E162-4769-9A2F-F6903ACD53A0}" type="pres">
      <dgm:prSet presAssocID="{D67F11D0-0BD4-41C0-A08B-1F52FA8CA72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E900F4-0A0C-409C-BCC2-DBF57F5D4E25}" type="pres">
      <dgm:prSet presAssocID="{D67F11D0-0BD4-41C0-A08B-1F52FA8CA720}" presName="wedge2" presStyleLbl="node1" presStyleIdx="1" presStyleCnt="5"/>
      <dgm:spPr/>
      <dgm:t>
        <a:bodyPr/>
        <a:lstStyle/>
        <a:p>
          <a:endParaRPr lang="it-IT"/>
        </a:p>
      </dgm:t>
    </dgm:pt>
    <dgm:pt modelId="{238C6A95-0F76-4ABF-BB57-7E75137DA964}" type="pres">
      <dgm:prSet presAssocID="{D67F11D0-0BD4-41C0-A08B-1F52FA8CA72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913916-CC82-428D-AA24-95B0F6F4AFCB}" type="pres">
      <dgm:prSet presAssocID="{D67F11D0-0BD4-41C0-A08B-1F52FA8CA720}" presName="wedge3" presStyleLbl="node1" presStyleIdx="2" presStyleCnt="5"/>
      <dgm:spPr/>
      <dgm:t>
        <a:bodyPr/>
        <a:lstStyle/>
        <a:p>
          <a:endParaRPr lang="it-IT"/>
        </a:p>
      </dgm:t>
    </dgm:pt>
    <dgm:pt modelId="{3A425EB9-4378-4B8F-ADF2-6043748D9151}" type="pres">
      <dgm:prSet presAssocID="{D67F11D0-0BD4-41C0-A08B-1F52FA8CA72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748F25-A2A7-4450-8333-3B51A6AC9330}" type="pres">
      <dgm:prSet presAssocID="{D67F11D0-0BD4-41C0-A08B-1F52FA8CA720}" presName="wedge4" presStyleLbl="node1" presStyleIdx="3" presStyleCnt="5"/>
      <dgm:spPr/>
      <dgm:t>
        <a:bodyPr/>
        <a:lstStyle/>
        <a:p>
          <a:endParaRPr lang="it-IT"/>
        </a:p>
      </dgm:t>
    </dgm:pt>
    <dgm:pt modelId="{65729626-90FB-4335-8225-DF3786815494}" type="pres">
      <dgm:prSet presAssocID="{D67F11D0-0BD4-41C0-A08B-1F52FA8CA72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3EB031-8AC2-47DF-937C-CFCF531C4682}" type="pres">
      <dgm:prSet presAssocID="{D67F11D0-0BD4-41C0-A08B-1F52FA8CA720}" presName="wedge5" presStyleLbl="node1" presStyleIdx="4" presStyleCnt="5"/>
      <dgm:spPr/>
      <dgm:t>
        <a:bodyPr/>
        <a:lstStyle/>
        <a:p>
          <a:endParaRPr lang="it-IT"/>
        </a:p>
      </dgm:t>
    </dgm:pt>
    <dgm:pt modelId="{0D8EDB85-1A60-48A3-9F11-5B28AE636122}" type="pres">
      <dgm:prSet presAssocID="{D67F11D0-0BD4-41C0-A08B-1F52FA8CA72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B8301D-286D-4D65-BCEB-5E719D4DA6AF}" type="presOf" srcId="{D4AE4536-DCDA-4354-BC00-43DB810875C0}" destId="{673EB031-8AC2-47DF-937C-CFCF531C4682}" srcOrd="0" destOrd="0" presId="urn:microsoft.com/office/officeart/2005/8/layout/chart3"/>
    <dgm:cxn modelId="{6D9106FB-2B91-45D6-BB29-061972257443}" srcId="{D67F11D0-0BD4-41C0-A08B-1F52FA8CA720}" destId="{09B7D6E6-64A1-4549-A26F-2C4C52310FCC}" srcOrd="1" destOrd="0" parTransId="{1AC54F26-44A7-40ED-B91A-215D4E04283A}" sibTransId="{D6B93872-6D57-41DA-A2DD-3779656A1089}"/>
    <dgm:cxn modelId="{343F9479-6245-4652-AA89-13E1239AF3DF}" srcId="{D67F11D0-0BD4-41C0-A08B-1F52FA8CA720}" destId="{113FE3E2-6CE3-4B22-A678-08189664636D}" srcOrd="2" destOrd="0" parTransId="{53614422-EB6E-4E1D-9ECE-2299BDBCEF7E}" sibTransId="{2396F2FB-E4A1-403D-941C-A6C1208C2062}"/>
    <dgm:cxn modelId="{11D8575A-2DC3-4488-896D-4997D9B5FFA5}" srcId="{D67F11D0-0BD4-41C0-A08B-1F52FA8CA720}" destId="{5EADD1BB-1259-4C93-BE2B-496247B693A0}" srcOrd="3" destOrd="0" parTransId="{C2883DBC-88AC-4C4E-B9EF-D90B80A2248E}" sibTransId="{FFC120EA-1F97-449E-A728-2CE1A4C3EA93}"/>
    <dgm:cxn modelId="{8E7D9F49-0653-4E8E-A964-D0F748BAFB4B}" type="presOf" srcId="{D67F11D0-0BD4-41C0-A08B-1F52FA8CA720}" destId="{009142DD-2E79-4E9A-B74A-8EE658D315C8}" srcOrd="0" destOrd="0" presId="urn:microsoft.com/office/officeart/2005/8/layout/chart3"/>
    <dgm:cxn modelId="{75AAF1C3-3D25-4DE1-B8C4-B9C9854C1F7D}" type="presOf" srcId="{0A67EA8D-56D3-4395-9555-78C6A7C01DF1}" destId="{BB2EFBCE-E162-4769-9A2F-F6903ACD53A0}" srcOrd="1" destOrd="0" presId="urn:microsoft.com/office/officeart/2005/8/layout/chart3"/>
    <dgm:cxn modelId="{2BDEFBDA-06C8-4C3E-A315-330E78B4573F}" srcId="{D67F11D0-0BD4-41C0-A08B-1F52FA8CA720}" destId="{D4AE4536-DCDA-4354-BC00-43DB810875C0}" srcOrd="4" destOrd="0" parTransId="{18C18F38-B83A-42B6-B99C-F3C0196B532F}" sibTransId="{A06D0F36-8158-4A89-A6AD-EEA6843946E0}"/>
    <dgm:cxn modelId="{0F64DE51-7A2A-42AF-A4A5-E80A3179D24B}" type="presOf" srcId="{113FE3E2-6CE3-4B22-A678-08189664636D}" destId="{3A425EB9-4378-4B8F-ADF2-6043748D9151}" srcOrd="1" destOrd="0" presId="urn:microsoft.com/office/officeart/2005/8/layout/chart3"/>
    <dgm:cxn modelId="{A8A3529F-6E61-4048-A845-485D255E53FA}" type="presOf" srcId="{09B7D6E6-64A1-4549-A26F-2C4C52310FCC}" destId="{9DE900F4-0A0C-409C-BCC2-DBF57F5D4E25}" srcOrd="0" destOrd="0" presId="urn:microsoft.com/office/officeart/2005/8/layout/chart3"/>
    <dgm:cxn modelId="{12AEB985-DAEB-4AFE-8D07-4BDC10FE1518}" type="presOf" srcId="{113FE3E2-6CE3-4B22-A678-08189664636D}" destId="{94913916-CC82-428D-AA24-95B0F6F4AFCB}" srcOrd="0" destOrd="0" presId="urn:microsoft.com/office/officeart/2005/8/layout/chart3"/>
    <dgm:cxn modelId="{D3B712A3-6C4F-44B5-BABA-EDF4E4F72AD8}" type="presOf" srcId="{0A67EA8D-56D3-4395-9555-78C6A7C01DF1}" destId="{FE2347A8-F021-435C-BDB7-A98B859BF867}" srcOrd="0" destOrd="0" presId="urn:microsoft.com/office/officeart/2005/8/layout/chart3"/>
    <dgm:cxn modelId="{747FEE7F-D2C5-4DE8-AEF7-2515162B4F33}" type="presOf" srcId="{09B7D6E6-64A1-4549-A26F-2C4C52310FCC}" destId="{238C6A95-0F76-4ABF-BB57-7E75137DA964}" srcOrd="1" destOrd="0" presId="urn:microsoft.com/office/officeart/2005/8/layout/chart3"/>
    <dgm:cxn modelId="{BDB84451-336A-49B9-BE90-0A3662E17FCD}" type="presOf" srcId="{5EADD1BB-1259-4C93-BE2B-496247B693A0}" destId="{93748F25-A2A7-4450-8333-3B51A6AC9330}" srcOrd="0" destOrd="0" presId="urn:microsoft.com/office/officeart/2005/8/layout/chart3"/>
    <dgm:cxn modelId="{BA01E411-2D89-4071-B0A7-CF27A9B3A829}" srcId="{D67F11D0-0BD4-41C0-A08B-1F52FA8CA720}" destId="{0A67EA8D-56D3-4395-9555-78C6A7C01DF1}" srcOrd="0" destOrd="0" parTransId="{778DD124-1FAE-4601-8961-3064B7BB6479}" sibTransId="{60D1501E-25D3-490B-996E-8F734FA16652}"/>
    <dgm:cxn modelId="{8B6654A7-93C9-47AD-933E-3DB79B5E47E3}" type="presOf" srcId="{5EADD1BB-1259-4C93-BE2B-496247B693A0}" destId="{65729626-90FB-4335-8225-DF3786815494}" srcOrd="1" destOrd="0" presId="urn:microsoft.com/office/officeart/2005/8/layout/chart3"/>
    <dgm:cxn modelId="{C07E2EA2-CE8D-49CD-BFCE-A0989C9ECB01}" type="presOf" srcId="{D4AE4536-DCDA-4354-BC00-43DB810875C0}" destId="{0D8EDB85-1A60-48A3-9F11-5B28AE636122}" srcOrd="1" destOrd="0" presId="urn:microsoft.com/office/officeart/2005/8/layout/chart3"/>
    <dgm:cxn modelId="{83E72BF8-22E6-4E98-8736-777F5AFBD156}" type="presParOf" srcId="{009142DD-2E79-4E9A-B74A-8EE658D315C8}" destId="{FE2347A8-F021-435C-BDB7-A98B859BF867}" srcOrd="0" destOrd="0" presId="urn:microsoft.com/office/officeart/2005/8/layout/chart3"/>
    <dgm:cxn modelId="{EBCEE734-E5BB-4379-BA92-BAF455658113}" type="presParOf" srcId="{009142DD-2E79-4E9A-B74A-8EE658D315C8}" destId="{BB2EFBCE-E162-4769-9A2F-F6903ACD53A0}" srcOrd="1" destOrd="0" presId="urn:microsoft.com/office/officeart/2005/8/layout/chart3"/>
    <dgm:cxn modelId="{7BD56B5C-9FF0-47B4-A8D8-990769381DCD}" type="presParOf" srcId="{009142DD-2E79-4E9A-B74A-8EE658D315C8}" destId="{9DE900F4-0A0C-409C-BCC2-DBF57F5D4E25}" srcOrd="2" destOrd="0" presId="urn:microsoft.com/office/officeart/2005/8/layout/chart3"/>
    <dgm:cxn modelId="{17B32F1C-BEE4-4EF8-8A0C-E12BB3649E8E}" type="presParOf" srcId="{009142DD-2E79-4E9A-B74A-8EE658D315C8}" destId="{238C6A95-0F76-4ABF-BB57-7E75137DA964}" srcOrd="3" destOrd="0" presId="urn:microsoft.com/office/officeart/2005/8/layout/chart3"/>
    <dgm:cxn modelId="{C443C1E3-FBFF-4E42-8E8E-65E82178A822}" type="presParOf" srcId="{009142DD-2E79-4E9A-B74A-8EE658D315C8}" destId="{94913916-CC82-428D-AA24-95B0F6F4AFCB}" srcOrd="4" destOrd="0" presId="urn:microsoft.com/office/officeart/2005/8/layout/chart3"/>
    <dgm:cxn modelId="{B07CB98D-3687-485F-8AE2-A84B622BF626}" type="presParOf" srcId="{009142DD-2E79-4E9A-B74A-8EE658D315C8}" destId="{3A425EB9-4378-4B8F-ADF2-6043748D9151}" srcOrd="5" destOrd="0" presId="urn:microsoft.com/office/officeart/2005/8/layout/chart3"/>
    <dgm:cxn modelId="{70755A21-AC90-40BD-A8D9-17918C52D1E7}" type="presParOf" srcId="{009142DD-2E79-4E9A-B74A-8EE658D315C8}" destId="{93748F25-A2A7-4450-8333-3B51A6AC9330}" srcOrd="6" destOrd="0" presId="urn:microsoft.com/office/officeart/2005/8/layout/chart3"/>
    <dgm:cxn modelId="{3505BFB0-EBB1-45BB-BAC8-CE5ED6E7094B}" type="presParOf" srcId="{009142DD-2E79-4E9A-B74A-8EE658D315C8}" destId="{65729626-90FB-4335-8225-DF3786815494}" srcOrd="7" destOrd="0" presId="urn:microsoft.com/office/officeart/2005/8/layout/chart3"/>
    <dgm:cxn modelId="{A6B4BC4A-4963-48A0-90C0-E1EE75D343FC}" type="presParOf" srcId="{009142DD-2E79-4E9A-B74A-8EE658D315C8}" destId="{673EB031-8AC2-47DF-937C-CFCF531C4682}" srcOrd="8" destOrd="0" presId="urn:microsoft.com/office/officeart/2005/8/layout/chart3"/>
    <dgm:cxn modelId="{D02AF8FB-4BEC-42D3-825E-D9BA77F3792C}" type="presParOf" srcId="{009142DD-2E79-4E9A-B74A-8EE658D315C8}" destId="{0D8EDB85-1A60-48A3-9F11-5B28AE636122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1FAAB-F125-4193-985D-A0E3B21C403F}">
      <dsp:nvSpPr>
        <dsp:cNvPr id="0" name=""/>
        <dsp:cNvSpPr/>
      </dsp:nvSpPr>
      <dsp:spPr>
        <a:xfrm>
          <a:off x="940" y="806257"/>
          <a:ext cx="3301274" cy="20963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8F7E8-F31B-4B7B-98A7-FAB0BC225659}">
      <dsp:nvSpPr>
        <dsp:cNvPr id="0" name=""/>
        <dsp:cNvSpPr/>
      </dsp:nvSpPr>
      <dsp:spPr>
        <a:xfrm>
          <a:off x="367748" y="1154725"/>
          <a:ext cx="3301274" cy="209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un Nuovo Patto tra cittadini consumatori europei e agricoltori</a:t>
          </a:r>
          <a:endParaRPr lang="it-IT" sz="2800" kern="1200" dirty="0"/>
        </a:p>
      </dsp:txBody>
      <dsp:txXfrm>
        <a:off x="429147" y="1216124"/>
        <a:ext cx="3178476" cy="1973511"/>
      </dsp:txXfrm>
    </dsp:sp>
    <dsp:sp modelId="{6CC7E908-B32F-4A1F-A14D-B6B4683FB156}">
      <dsp:nvSpPr>
        <dsp:cNvPr id="0" name=""/>
        <dsp:cNvSpPr/>
      </dsp:nvSpPr>
      <dsp:spPr>
        <a:xfrm>
          <a:off x="4035832" y="806257"/>
          <a:ext cx="3301274" cy="20963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0979E-06B4-4E9C-85FB-988A74579FC2}">
      <dsp:nvSpPr>
        <dsp:cNvPr id="0" name=""/>
        <dsp:cNvSpPr/>
      </dsp:nvSpPr>
      <dsp:spPr>
        <a:xfrm>
          <a:off x="4402640" y="1154725"/>
          <a:ext cx="3301274" cy="209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Fondi Comunitari a sostegno del ruolo dell’agricoltura come custode di beni pubblici</a:t>
          </a:r>
          <a:endParaRPr lang="it-IT" sz="2800" kern="1200" dirty="0"/>
        </a:p>
      </dsp:txBody>
      <dsp:txXfrm>
        <a:off x="4464039" y="1216124"/>
        <a:ext cx="3178476" cy="1973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347A8-F021-435C-BDB7-A98B859BF867}">
      <dsp:nvSpPr>
        <dsp:cNvPr id="0" name=""/>
        <dsp:cNvSpPr/>
      </dsp:nvSpPr>
      <dsp:spPr>
        <a:xfrm>
          <a:off x="1605195" y="331290"/>
          <a:ext cx="4657477" cy="4657477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tutela del paesaggio </a:t>
          </a:r>
          <a:endParaRPr lang="it-IT" sz="2000" b="1" kern="1200" dirty="0"/>
        </a:p>
      </dsp:txBody>
      <dsp:txXfrm>
        <a:off x="3992706" y="1027140"/>
        <a:ext cx="1580215" cy="1081200"/>
      </dsp:txXfrm>
    </dsp:sp>
    <dsp:sp modelId="{9DE900F4-0A0C-409C-BCC2-DBF57F5D4E25}">
      <dsp:nvSpPr>
        <dsp:cNvPr id="0" name=""/>
        <dsp:cNvSpPr/>
      </dsp:nvSpPr>
      <dsp:spPr>
        <a:xfrm>
          <a:off x="1442183" y="555847"/>
          <a:ext cx="4657477" cy="4657477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diversificazione delle attività</a:t>
          </a:r>
          <a:endParaRPr lang="it-IT" sz="2000" b="1" kern="1200" dirty="0"/>
        </a:p>
      </dsp:txBody>
      <dsp:txXfrm>
        <a:off x="4486177" y="2662801"/>
        <a:ext cx="1386154" cy="1169913"/>
      </dsp:txXfrm>
    </dsp:sp>
    <dsp:sp modelId="{94913916-CC82-428D-AA24-95B0F6F4AFCB}">
      <dsp:nvSpPr>
        <dsp:cNvPr id="0" name=""/>
        <dsp:cNvSpPr/>
      </dsp:nvSpPr>
      <dsp:spPr>
        <a:xfrm>
          <a:off x="1442183" y="555847"/>
          <a:ext cx="4657477" cy="4657477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 </a:t>
          </a:r>
          <a:r>
            <a:rPr lang="it-IT" sz="2000" b="1" kern="1200" dirty="0" smtClean="0"/>
            <a:t>ambiente</a:t>
          </a:r>
          <a:endParaRPr lang="it-IT" sz="2000" b="1" kern="1200" dirty="0"/>
        </a:p>
      </dsp:txBody>
      <dsp:txXfrm>
        <a:off x="2939229" y="4048955"/>
        <a:ext cx="1663384" cy="998030"/>
      </dsp:txXfrm>
    </dsp:sp>
    <dsp:sp modelId="{93748F25-A2A7-4450-8333-3B51A6AC9330}">
      <dsp:nvSpPr>
        <dsp:cNvPr id="0" name=""/>
        <dsp:cNvSpPr/>
      </dsp:nvSpPr>
      <dsp:spPr>
        <a:xfrm>
          <a:off x="1442183" y="555847"/>
          <a:ext cx="4657477" cy="4657477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qualità alimentare  </a:t>
          </a:r>
        </a:p>
      </dsp:txBody>
      <dsp:txXfrm>
        <a:off x="1663968" y="2662801"/>
        <a:ext cx="1386154" cy="1169913"/>
      </dsp:txXfrm>
    </dsp:sp>
    <dsp:sp modelId="{673EB031-8AC2-47DF-937C-CFCF531C4682}">
      <dsp:nvSpPr>
        <dsp:cNvPr id="0" name=""/>
        <dsp:cNvSpPr/>
      </dsp:nvSpPr>
      <dsp:spPr>
        <a:xfrm>
          <a:off x="1442183" y="555847"/>
          <a:ext cx="4657477" cy="4657477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protezione del territorio</a:t>
          </a:r>
          <a:endParaRPr lang="it-IT" sz="2000" b="1" kern="1200" dirty="0"/>
        </a:p>
      </dsp:txBody>
      <dsp:txXfrm>
        <a:off x="2121398" y="1265558"/>
        <a:ext cx="1580215" cy="108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55FFD-8EE6-4770-A2D5-FF1B5E7402DC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94392-06AE-439E-A661-7BD0843A9B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86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37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01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02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286-FB62-485B-A77C-661FFA2A7DAC}" type="datetime1">
              <a:rPr lang="it-IT"/>
              <a:pPr/>
              <a:t>11/03/2016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44B7-F1AC-4F4F-B3D7-8027483B340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8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286-FB62-485B-A77C-661FFA2A7DAC}" type="datetime1">
              <a:rPr lang="it-IT"/>
              <a:pPr/>
              <a:t>11/03/2016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ECA-E7B6-450E-9440-C2579DEB9728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3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286-FB62-485B-A77C-661FFA2A7DAC}" type="datetime1">
              <a:rPr lang="it-IT"/>
              <a:pPr/>
              <a:t>11/03/2016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95CF-CCC1-4722-A8C7-1C9E79399C9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9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286-FB62-485B-A77C-661FFA2A7DAC}" type="datetime1">
              <a:rPr lang="it-IT"/>
              <a:pPr/>
              <a:t>11/03/2016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1DE5-E169-4BBE-9E52-61EF3A4C037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8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286-FB62-485B-A77C-661FFA2A7DAC}" type="datetime1">
              <a:rPr lang="it-IT"/>
              <a:pPr/>
              <a:t>11/03/2016</a:t>
            </a:fld>
            <a:endParaRPr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15E4-62FF-48E7-B3A6-FCB13D5D53FA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1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286-FB62-485B-A77C-661FFA2A7DAC}" type="datetime1">
              <a:rPr lang="it-IT"/>
              <a:pPr/>
              <a:t>11/03/2016</a:t>
            </a:fld>
            <a:endParaRPr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42FA-F45E-4B56-B438-1113E8DE47F5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286-FB62-485B-A77C-661FFA2A7DAC}" type="datetime1">
              <a:rPr lang="it-IT"/>
              <a:pPr/>
              <a:t>11/03/2016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99FD-0DF9-4B91-945E-56EA38981EA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5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757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286-FB62-485B-A77C-661FFA2A7DAC}" type="datetime1">
              <a:rPr lang="it-IT"/>
              <a:pPr/>
              <a:t>11/03/2016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53B-45E8-4506-B740-F482C26383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6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286-FB62-485B-A77C-661FFA2A7DAC}" type="datetime1">
              <a:rPr lang="it-IT"/>
              <a:pPr/>
              <a:t>11/03/2016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376C-520C-4D6A-BF19-F153BFA87F8A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56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286-FB62-485B-A77C-661FFA2A7DAC}" type="datetime1">
              <a:rPr lang="it-IT"/>
              <a:pPr/>
              <a:t>11/03/2016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CCB2-7976-495D-A87C-EB3E85AA8F1A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0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80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63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0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92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ore-1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4200" y="6194520"/>
            <a:ext cx="5599800" cy="45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640" y="251280"/>
            <a:ext cx="1872000" cy="112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11640" y="198360"/>
            <a:ext cx="1810800" cy="10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468320" y="198360"/>
            <a:ext cx="1414440" cy="110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51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19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34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6CDB-4158-430A-A5D1-FACD2356CBA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008A-07CF-4F52-BB08-CC41DD1299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4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fld id="{ED5C1286-FB62-485B-A77C-661FFA2A7DAC}" type="datetime1">
              <a:rPr lang="it-IT" smtClean="0"/>
              <a:pPr/>
              <a:t>11/03/2016</a:t>
            </a:fld>
            <a:endParaRPr smtClean="0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fld id="{792DA388-75C3-4488-A259-83085EF5B7B1}" type="slidenum">
              <a:rPr smtClean="0"/>
              <a:pPr/>
              <a:t>‹N›</a:t>
            </a:fld>
            <a:endParaRPr smtClean="0"/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533520" y="6273720"/>
            <a:ext cx="8021160" cy="44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ine 7"/>
          <p:cNvSpPr/>
          <p:nvPr/>
        </p:nvSpPr>
        <p:spPr>
          <a:xfrm>
            <a:off x="647640" y="642600"/>
            <a:ext cx="7848360" cy="0"/>
          </a:xfrm>
          <a:prstGeom prst="line">
            <a:avLst/>
          </a:prstGeom>
          <a:noFill/>
          <a:ln w="22320">
            <a:solidFill>
              <a:srgbClr val="808080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>
            <a:spAutoFit/>
          </a:bodyPr>
          <a:lstStyle/>
          <a:p>
            <a:pPr hangingPunct="0"/>
            <a:endParaRPr lang="it-IT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7148520" y="6286679"/>
            <a:ext cx="495000" cy="4474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titolo 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9" name="Segnaposto testo 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6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it-IT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it-IT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/>
          <p:cNvSpPr/>
          <p:nvPr/>
        </p:nvSpPr>
        <p:spPr>
          <a:xfrm>
            <a:off x="251519" y="1772816"/>
            <a:ext cx="4218423" cy="31278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45000" rIns="90000" bIns="45000" anchor="t" anchorCtr="0" compatLnSpc="0">
            <a:spAutoFit/>
          </a:bodyPr>
          <a:lstStyle/>
          <a:p>
            <a:pPr algn="ctr" hangingPunct="0"/>
            <a:endParaRPr lang="it-IT" sz="2000" b="1" dirty="0"/>
          </a:p>
          <a:p>
            <a:pPr algn="ctr" hangingPunct="0"/>
            <a:r>
              <a:rPr lang="it-IT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“PSR 2014/20</a:t>
            </a:r>
          </a:p>
          <a:p>
            <a:pPr algn="ctr" hangingPunct="0"/>
            <a:r>
              <a:rPr lang="it-IT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SOSTENIBILITÀ</a:t>
            </a:r>
            <a:r>
              <a:rPr lang="it-IT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POLITICHE DI EDUCAZIONE ALIMENTARE E CONSUMO </a:t>
            </a:r>
            <a:r>
              <a:rPr lang="it-IT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CONSAPEVOLE</a:t>
            </a:r>
            <a:r>
              <a:rPr lang="it-IT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algn="ctr" hangingPunct="0"/>
            <a:endParaRPr lang="it-IT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hangingPunct="0"/>
            <a:r>
              <a:rPr lang="it-IT" b="1" dirty="0" smtClean="0"/>
              <a:t>Uri 11 marzo 2016 </a:t>
            </a:r>
          </a:p>
          <a:p>
            <a:pPr algn="ctr" hangingPunct="0"/>
            <a:r>
              <a:rPr lang="it-IT" b="1" dirty="0" smtClean="0"/>
              <a:t>Sala Comunale</a:t>
            </a:r>
            <a:endParaRPr lang="it-IT" b="1" dirty="0" smtClean="0"/>
          </a:p>
          <a:p>
            <a:pPr algn="ctr" hangingPunct="0"/>
            <a:endParaRPr lang="it-IT" b="1" dirty="0" smtClean="0"/>
          </a:p>
        </p:txBody>
      </p:sp>
      <p:sp>
        <p:nvSpPr>
          <p:cNvPr id="3" name="Rettangolo 2"/>
          <p:cNvSpPr/>
          <p:nvPr/>
        </p:nvSpPr>
        <p:spPr>
          <a:xfrm>
            <a:off x="251521" y="5274060"/>
            <a:ext cx="8436845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hangingPunct="0"/>
            <a:r>
              <a:rPr lang="it-IT" sz="1600" b="1" dirty="0">
                <a:solidFill>
                  <a:schemeClr val="bg1"/>
                </a:solidFill>
              </a:rPr>
              <a:t>Grazia Manca _Agenzia </a:t>
            </a:r>
            <a:r>
              <a:rPr lang="it-IT" sz="1600" b="1" dirty="0" err="1" smtClean="0">
                <a:solidFill>
                  <a:schemeClr val="bg1"/>
                </a:solidFill>
              </a:rPr>
              <a:t>Laore</a:t>
            </a:r>
            <a:r>
              <a:rPr lang="it-IT" sz="1600" b="1" dirty="0" err="1">
                <a:solidFill>
                  <a:schemeClr val="bg1"/>
                </a:solidFill>
              </a:rPr>
              <a:t>_</a:t>
            </a:r>
            <a:r>
              <a:rPr lang="it-IT" sz="1600" b="1" dirty="0" err="1" smtClean="0">
                <a:solidFill>
                  <a:schemeClr val="bg1"/>
                </a:solidFill>
              </a:rPr>
              <a:t>Sardegna_Area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di Supporto alle Politiche di Sviluppo Rurale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996042" y="1455167"/>
            <a:ext cx="3824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Associazione Turistica    </a:t>
            </a:r>
            <a:r>
              <a:rPr lang="it-IT" dirty="0"/>
              <a:t>Comune di Uri                                                                                                Pro Loco Uri</a:t>
            </a:r>
          </a:p>
        </p:txBody>
      </p:sp>
      <p:sp>
        <p:nvSpPr>
          <p:cNvPr id="5" name="Rettangolo 4"/>
          <p:cNvSpPr/>
          <p:nvPr/>
        </p:nvSpPr>
        <p:spPr>
          <a:xfrm>
            <a:off x="4886639" y="2378497"/>
            <a:ext cx="3835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PROGRAMMA EUROPA PER I CITTADINI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768" y="3258832"/>
            <a:ext cx="1082039" cy="64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67" y="3798300"/>
            <a:ext cx="1083123" cy="7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33" y="3214850"/>
            <a:ext cx="1000035" cy="64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2" y="2871499"/>
            <a:ext cx="1119865" cy="89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90" y="3856020"/>
            <a:ext cx="1068382" cy="64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42" y="3642364"/>
            <a:ext cx="863352" cy="5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92" y="3594556"/>
            <a:ext cx="557822" cy="109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7560" y="1237402"/>
            <a:ext cx="79908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Il tema dell’educazione alimentare e dell’orientamento al consumo consapevole è strategico rispetto all’obiettivo della “crescita intelligente sostenibile ed inclusiva” in quanto determina solo per citare alcune degli effetti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/>
              <a:t>un </a:t>
            </a:r>
            <a:r>
              <a:rPr lang="it-IT" sz="2000" dirty="0"/>
              <a:t>aumento della conoscenza del valore nutritivo  degli alimenti,  della reputazione e del loro legame con la cultura e la storia dei luoghi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/>
              <a:t>i</a:t>
            </a:r>
            <a:r>
              <a:rPr lang="it-IT" sz="2000" dirty="0" smtClean="0"/>
              <a:t>l </a:t>
            </a:r>
            <a:r>
              <a:rPr lang="it-IT" sz="2000" dirty="0"/>
              <a:t>consumo  di prodotti locali e a filiera corta, la diminuzione degli sprechi ,  contribuisce alla sostenibilità sia ambientale che economica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smtClean="0"/>
              <a:t>un </a:t>
            </a:r>
            <a:r>
              <a:rPr lang="it-IT" sz="2000" dirty="0"/>
              <a:t>accesso al cibo di qualità per le fasce più deboli della popolazione , la preferenza dei prodotti locali con i vantaggi impliciti per le piccole e piccolissime aziende a conduzione familiare delle nostre aree rurali, contribuirà all’obiettivo dell’</a:t>
            </a:r>
            <a:r>
              <a:rPr lang="it-IT" sz="2000" dirty="0" err="1"/>
              <a:t>inclusività</a:t>
            </a:r>
            <a:r>
              <a:rPr lang="it-IT" sz="2000" dirty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8255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EUROPA 2020 LA SARDEGNA E IL QUADRO STRATEGICO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74478" y="868070"/>
            <a:ext cx="63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“CRESCITA INTELLIGENTE SOSTENIBILE ED INCLUSIVA</a:t>
            </a:r>
            <a:r>
              <a:rPr lang="it-IT" dirty="0" smtClean="0"/>
              <a:t>”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71" y="4653136"/>
            <a:ext cx="2555776" cy="14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8255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EUROPA 2020 LA SARDEGNA E IL QUADRO STRATEGICO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7796" y="1844824"/>
            <a:ext cx="63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“CRESCITA INTELLIGENTE SOSTENIBILE ED INCLUSIVA”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23528" y="242088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/>
              <a:t>Pertanto la Regione</a:t>
            </a:r>
            <a:r>
              <a:rPr lang="it-IT" sz="2000" dirty="0"/>
              <a:t> </a:t>
            </a:r>
            <a:r>
              <a:rPr lang="it-IT" sz="2000" dirty="0" smtClean="0"/>
              <a:t> </a:t>
            </a:r>
            <a:r>
              <a:rPr lang="it-IT" sz="2000" dirty="0"/>
              <a:t>promuove: 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 </a:t>
            </a:r>
            <a:r>
              <a:rPr lang="it-IT" sz="2000" dirty="0"/>
              <a:t>il consumo dei prodotti agroalimentari di qualità, locali e a filiera corta nell’ambito della ristorazione collettiva, dell’attività agrituristica e del turismo rurale, in un’ottica di riduzione degli impatti </a:t>
            </a:r>
            <a:r>
              <a:rPr lang="it-IT" sz="2000" dirty="0" smtClean="0"/>
              <a:t>ambientali</a:t>
            </a: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1" t="7800" r="16634"/>
          <a:stretch/>
        </p:blipFill>
        <p:spPr>
          <a:xfrm>
            <a:off x="6372200" y="897749"/>
            <a:ext cx="2199194" cy="18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1560" y="188640"/>
            <a:ext cx="620935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LA SOSTENIBILITÀ COME FATTORE DI QUALITÀ DEL CIBO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536" y="1412775"/>
            <a:ext cx="6120680" cy="33123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000" b="1" i="1" dirty="0" smtClean="0"/>
              <a:t>SOSTENIBILITÀ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dirty="0" smtClean="0"/>
              <a:t> al centro dell’intero impianto EXPO 2015 </a:t>
            </a:r>
            <a:endParaRPr lang="it-IT" sz="20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dirty="0" smtClean="0"/>
              <a:t> direttamente legata all’impatto che le produzioni agroalimentari hanno sull’ambiente e sull’organizzazione sociale, considerando anche gli aspetti etici, dalla produzione al consumo, passando dal primario al secondario al terziario con valutazioni e politiche sempre più collegate fra loro.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9922" y="2338328"/>
            <a:ext cx="3877949" cy="2181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9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568952" cy="5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LE QUESTIONI FONDAMENTALI DEL  CONFRONTO INTERNAZIONALE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79512" y="1739136"/>
            <a:ext cx="5688632" cy="3857077"/>
          </a:xfrm>
        </p:spPr>
        <p:txBody>
          <a:bodyPr/>
          <a:lstStyle/>
          <a:p>
            <a:pPr marL="108000" indent="0">
              <a:buNone/>
            </a:pPr>
            <a:r>
              <a:rPr lang="it-IT" sz="2000" b="1" i="1" dirty="0" smtClean="0"/>
              <a:t>LA FOOD SECURITY</a:t>
            </a:r>
          </a:p>
          <a:p>
            <a:pPr marL="108000" indent="0">
              <a:buNone/>
            </a:pPr>
            <a:r>
              <a:rPr lang="it-IT" sz="2000" dirty="0" smtClean="0"/>
              <a:t> rafforzare la sicurezza alimentare per tutti gli esseri umani</a:t>
            </a:r>
          </a:p>
          <a:p>
            <a:pPr marL="108000" indent="0">
              <a:buNone/>
            </a:pPr>
            <a:r>
              <a:rPr lang="it-IT" sz="2000" b="1" i="1" dirty="0"/>
              <a:t>LA FOOD </a:t>
            </a:r>
            <a:r>
              <a:rPr lang="it-IT" sz="2000" b="1" i="1" dirty="0" smtClean="0"/>
              <a:t>SAFETY</a:t>
            </a:r>
          </a:p>
          <a:p>
            <a:pPr marL="108000" indent="0">
              <a:buNone/>
            </a:pPr>
            <a:r>
              <a:rPr lang="it-IT" sz="2000" dirty="0" smtClean="0"/>
              <a:t> </a:t>
            </a:r>
            <a:r>
              <a:rPr lang="it-IT" sz="2000" dirty="0"/>
              <a:t>assicurare un’alimentazione sana a tutti gli esseri </a:t>
            </a:r>
            <a:r>
              <a:rPr lang="it-IT" sz="2000" dirty="0" smtClean="0"/>
              <a:t>umani eliminando</a:t>
            </a:r>
            <a:endParaRPr lang="it-IT" sz="2000" dirty="0"/>
          </a:p>
          <a:p>
            <a:pPr marL="108000" indent="0">
              <a:buNone/>
            </a:pPr>
            <a:r>
              <a:rPr lang="it-IT" sz="2000" b="1" i="1" dirty="0" smtClean="0"/>
              <a:t>DEBELLARE</a:t>
            </a:r>
          </a:p>
          <a:p>
            <a:pPr marL="108000" indent="0">
              <a:buNone/>
            </a:pPr>
            <a:r>
              <a:rPr lang="it-IT" sz="2000" dirty="0" smtClean="0"/>
              <a:t> </a:t>
            </a:r>
            <a:r>
              <a:rPr lang="it-IT" sz="2000" dirty="0"/>
              <a:t>le nuove grandi patologie sociali </a:t>
            </a:r>
            <a:r>
              <a:rPr lang="it-IT" sz="2000" dirty="0" smtClean="0"/>
              <a:t> </a:t>
            </a:r>
            <a:r>
              <a:rPr lang="it-IT" sz="2000" dirty="0"/>
              <a:t>della nostra epoca </a:t>
            </a:r>
            <a:r>
              <a:rPr lang="it-IT" sz="2000" dirty="0" smtClean="0"/>
              <a:t>e correlate </a:t>
            </a:r>
            <a:r>
              <a:rPr lang="it-IT" sz="2000" dirty="0"/>
              <a:t>all’alimentazione - dall’obesità alle malattie cardiovascolari, dai tumori al </a:t>
            </a:r>
            <a:r>
              <a:rPr lang="it-IT" sz="2000" dirty="0" smtClean="0"/>
              <a:t>diabete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2" y="1772816"/>
            <a:ext cx="2952593" cy="16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7871" y="908720"/>
            <a:ext cx="43121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/>
              <a:t>INNOVARE</a:t>
            </a:r>
          </a:p>
          <a:p>
            <a:r>
              <a:rPr lang="it-IT" sz="2000" dirty="0"/>
              <a:t> con la ricerca e le tecnologie, applicate all’intera filiera alimentare</a:t>
            </a:r>
          </a:p>
          <a:p>
            <a:endParaRPr lang="it-IT" sz="2000" dirty="0" smtClean="0"/>
          </a:p>
          <a:p>
            <a:r>
              <a:rPr lang="it-IT" sz="2000" b="1" i="1" dirty="0" smtClean="0"/>
              <a:t>EDUCARE</a:t>
            </a:r>
          </a:p>
          <a:p>
            <a:r>
              <a:rPr lang="it-IT" sz="2000" dirty="0" smtClean="0"/>
              <a:t>ad </a:t>
            </a:r>
            <a:r>
              <a:rPr lang="it-IT" sz="2000" dirty="0"/>
              <a:t>una adeguata alimentazione per favorire sani stili di vita nelle popolazioni pensando, in particolare, alle categorie più </a:t>
            </a:r>
            <a:r>
              <a:rPr lang="it-IT" sz="2000" dirty="0" smtClean="0"/>
              <a:t>deboli e disagiate </a:t>
            </a:r>
          </a:p>
          <a:p>
            <a:endParaRPr lang="it-IT" sz="2000" dirty="0" smtClean="0"/>
          </a:p>
          <a:p>
            <a:r>
              <a:rPr lang="it-IT" sz="2000" b="1" i="1" dirty="0" smtClean="0"/>
              <a:t>VALORIZZARE</a:t>
            </a:r>
          </a:p>
          <a:p>
            <a:r>
              <a:rPr lang="it-IT" sz="2000" dirty="0" smtClean="0"/>
              <a:t> </a:t>
            </a:r>
            <a:r>
              <a:rPr lang="it-IT" sz="2000" dirty="0"/>
              <a:t>la conoscenza delle “tradizioni alimentari” come espressioni </a:t>
            </a:r>
            <a:r>
              <a:rPr lang="it-IT" sz="2000" dirty="0" smtClean="0"/>
              <a:t>culturali, etniche, etiche e sociali </a:t>
            </a:r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755576" y="12072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LE QUESTIONI FONDAMENTALI DEL  CONFRONTO INTERNAZIONALE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1599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descrive una serie di impegni che devono essere assunti dai firmatari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/>
              <a:t> i cittadini, il mondo delle imprese e delle professioni, le associazioni e fondazioni non-profit, le Istituzioni pubbliche, tutti responsabilizzati su questioni cruciali quali il diritto al cibo, gli sprechi alimentari, la sicurezza degli alimenti, l’agricoltura sostenibile,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35696" y="199687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LA “CARTA DI MILANO” </a:t>
            </a:r>
            <a:endParaRPr lang="it-IT" sz="20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18" y="3927286"/>
            <a:ext cx="2822026" cy="187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11560" y="188640"/>
            <a:ext cx="6516216" cy="49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dirty="0" smtClean="0"/>
              <a:t>CONCETTI E PAROLE CHIAVE PER LA “CARTA DI MILANO”</a:t>
            </a: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48686" y="764704"/>
            <a:ext cx="46993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i="1" dirty="0" smtClean="0"/>
              <a:t>Conoscenza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Come strumento essenziale di analisi della realtà, perché i giovani esercitino il proprio protagonismo critico nei comportamenti quotidiani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b="1" i="1" dirty="0" smtClean="0"/>
              <a:t>Sostenibilità</a:t>
            </a:r>
            <a:endParaRPr lang="it-IT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Al centro dell’azione educativa; tra i vari temi che afferiscono a questa parola chiave: il rispetto dell’ambiente, di principi etici, la </a:t>
            </a:r>
            <a:r>
              <a:rPr lang="it-IT" sz="2000" dirty="0" err="1" smtClean="0"/>
              <a:t>Food</a:t>
            </a:r>
            <a:r>
              <a:rPr lang="it-IT" sz="2000" dirty="0" smtClean="0"/>
              <a:t> </a:t>
            </a:r>
            <a:r>
              <a:rPr lang="it-IT" sz="2000" dirty="0" err="1" smtClean="0"/>
              <a:t>Safety</a:t>
            </a:r>
            <a:r>
              <a:rPr lang="it-IT" sz="2000" dirty="0" smtClean="0"/>
              <a:t> e la </a:t>
            </a:r>
            <a:r>
              <a:rPr lang="it-IT" sz="2000" dirty="0" err="1" smtClean="0"/>
              <a:t>Food</a:t>
            </a:r>
            <a:r>
              <a:rPr lang="it-IT" sz="2000" dirty="0" smtClean="0"/>
              <a:t> Security, la lotta agli sprechi di cibo e di acqua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744416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7545" y="1268760"/>
            <a:ext cx="432048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i="1" dirty="0" smtClean="0"/>
              <a:t>Legalità e Sicurezza</a:t>
            </a:r>
          </a:p>
          <a:p>
            <a:pPr marL="0" indent="0">
              <a:buNone/>
            </a:pPr>
            <a:r>
              <a:rPr lang="it-IT" sz="2000" dirty="0" smtClean="0"/>
              <a:t>Ovvero, favorire l’esercizio di competenze e professionalità efficaci per la difesa sociale e la valorizzazione del Made in </a:t>
            </a:r>
            <a:r>
              <a:rPr lang="it-IT" sz="2000" dirty="0" err="1" smtClean="0"/>
              <a:t>Italy</a:t>
            </a:r>
            <a:r>
              <a:rPr lang="it-IT" sz="2000" dirty="0" smtClean="0"/>
              <a:t> nella legalità e sicurezza del settore agroalimentare;</a:t>
            </a:r>
          </a:p>
          <a:p>
            <a:pPr marL="0" indent="0">
              <a:buNone/>
            </a:pPr>
            <a:r>
              <a:rPr lang="it-IT" sz="2000" b="1" i="1" dirty="0" smtClean="0"/>
              <a:t>Ricerca e Innovazione</a:t>
            </a:r>
          </a:p>
          <a:p>
            <a:pPr marL="0" indent="0">
              <a:buNone/>
            </a:pPr>
            <a:r>
              <a:rPr lang="it-IT" sz="2000" dirty="0" smtClean="0"/>
              <a:t>La ricerca, centralizzata e continuativa come diritto-dovere, soprattutto grazie a tecnologia e formazione: l’uso di nuove tecnologie e il contatto sempre più internazionale per migliorare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6690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43071"/>
            <a:ext cx="396844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536" y="1468782"/>
            <a:ext cx="5616624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i="1" dirty="0" smtClean="0"/>
              <a:t>Territorialità</a:t>
            </a:r>
          </a:p>
          <a:p>
            <a:pPr marL="0" indent="0">
              <a:buNone/>
            </a:pPr>
            <a:r>
              <a:rPr lang="it-IT" sz="2000" dirty="0" smtClean="0"/>
              <a:t>L’importanza della sovranità alimentare, del valorizzare le eccellenze del territorio e del contrastare le frodi alimentari nei loro diversi aspetti, danno enorme per il Made in </a:t>
            </a:r>
            <a:r>
              <a:rPr lang="it-IT" sz="2000" dirty="0" err="1" smtClean="0"/>
              <a:t>Italy</a:t>
            </a:r>
            <a:r>
              <a:rPr lang="it-IT" sz="2000" dirty="0" smtClean="0"/>
              <a:t>;</a:t>
            </a:r>
          </a:p>
          <a:p>
            <a:pPr marL="0" indent="0">
              <a:buNone/>
            </a:pPr>
            <a:r>
              <a:rPr lang="it-IT" sz="2000" b="1" i="1" dirty="0" smtClean="0"/>
              <a:t>Collaborazione</a:t>
            </a:r>
          </a:p>
          <a:p>
            <a:pPr marL="0" indent="0">
              <a:buNone/>
            </a:pPr>
            <a:r>
              <a:rPr lang="it-IT" sz="2000" dirty="0" smtClean="0"/>
              <a:t>Tra Istituzioni, tra Scuola e famiglie, tra Scuola e stakeholder a livello locale e nazionale, tra reti di Scuole e realtà produttive, agricole, turistiche, ristorative, commerciali, nonché collaborazione continuativa con tutti i mezzi di informazione</a:t>
            </a:r>
            <a:endParaRPr lang="it-IT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6690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-1" r="-31273" b="-7223"/>
          <a:stretch/>
        </p:blipFill>
        <p:spPr>
          <a:xfrm rot="5400000">
            <a:off x="5242315" y="2221626"/>
            <a:ext cx="4492018" cy="25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4536504" cy="489654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/>
              <a:t> </a:t>
            </a:r>
            <a:r>
              <a:rPr lang="it-IT" sz="2000" dirty="0"/>
              <a:t>bisogni </a:t>
            </a:r>
            <a:r>
              <a:rPr lang="it-IT" sz="2000" dirty="0" smtClean="0"/>
              <a:t>sempre più </a:t>
            </a:r>
            <a:r>
              <a:rPr lang="it-IT" sz="2000" dirty="0"/>
              <a:t>complessi </a:t>
            </a:r>
            <a:r>
              <a:rPr lang="it-IT" sz="2000" dirty="0" smtClean="0"/>
              <a:t>dei consumatori sono orientati alla  ricerca di sempre maggiori contenuti intangibili di sicurezza, qualità ma soprattutto identità territoriale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/>
              <a:t>domanda crescente di </a:t>
            </a:r>
            <a:r>
              <a:rPr lang="it-IT" sz="2000" dirty="0"/>
              <a:t>“specialità integrate”, cioè di panieri compositi di prodotti agricoli, </a:t>
            </a:r>
            <a:r>
              <a:rPr lang="it-IT" sz="2000" dirty="0" smtClean="0"/>
              <a:t>di prodotti </a:t>
            </a:r>
            <a:r>
              <a:rPr lang="it-IT" sz="2000" dirty="0"/>
              <a:t>dell’artigianato, di paesaggi agro-ambientali, di culture e tradizioni locali.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2606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 sfide   NUOVI </a:t>
            </a:r>
            <a:r>
              <a:rPr lang="it-IT" b="1" dirty="0" smtClean="0"/>
              <a:t>BISOGNI E NUOVE TENDENZE</a:t>
            </a:r>
            <a:endParaRPr lang="it-IT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88" y="3119226"/>
            <a:ext cx="3750988" cy="24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6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35596" y="10182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Europa 2020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3345"/>
            <a:ext cx="840073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8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536" y="859008"/>
            <a:ext cx="5432025" cy="44539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/>
              <a:t>peggioramento delle condizioni di salute e nutrizione dei giovani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e</a:t>
            </a:r>
            <a:r>
              <a:rPr lang="it-IT" sz="2000" dirty="0" smtClean="0"/>
              <a:t>voluzione dei modelli di consumo  soprattutto “quantitativo”, tipico degli anni ’70 e ’80, verso un consumo più consapevole  orientato maggiormente verso una scelta “qualitativa”,  espressione di una maggiore sensibilità, selettività e diversificazione nei comportamenti individuali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501317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.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Obesità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nuova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pandemia</a:t>
            </a: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dirty="0" err="1">
                <a:solidFill>
                  <a:prstClr val="black"/>
                </a:solidFill>
              </a:rPr>
              <a:t>l’Italia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partecipa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all’iniziativa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della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Regione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Europea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dell’OMS</a:t>
            </a:r>
            <a:r>
              <a:rPr lang="en-US" dirty="0">
                <a:solidFill>
                  <a:prstClr val="black"/>
                </a:solidFill>
              </a:rPr>
              <a:t> COSI “</a:t>
            </a:r>
            <a:r>
              <a:rPr lang="en-US" dirty="0"/>
              <a:t>Childhood Obesity Surveillance Initiative”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827584" y="116632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</a:t>
            </a:r>
            <a:r>
              <a:rPr lang="it-IT" b="1" dirty="0"/>
              <a:t>CONTESCO</a:t>
            </a:r>
            <a:r>
              <a:rPr lang="it-IT" dirty="0"/>
              <a:t> ECONOMICO_SOCIALE_CULTURALE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69" y="764704"/>
            <a:ext cx="3227518" cy="181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51520" y="836712"/>
            <a:ext cx="5184576" cy="528852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 le trasformazione sociale che condizionano fortemente e spesso negativamente i  comportamenti alimentari e le scelte fatte a tavola</a:t>
            </a:r>
            <a:r>
              <a:rPr lang="it-IT" sz="2000" dirty="0"/>
              <a:t> </a:t>
            </a:r>
            <a:r>
              <a:rPr lang="it-IT" sz="2000" dirty="0" smtClean="0"/>
              <a:t>delle nuove generazioni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La </a:t>
            </a:r>
            <a:r>
              <a:rPr lang="it-IT" sz="2000" dirty="0"/>
              <a:t>destrutturazione della preparazione dei pasti, che si manifesta nella ricerca e nel consumo di alimenti ready to </a:t>
            </a:r>
            <a:r>
              <a:rPr lang="it-IT" sz="2000" dirty="0" err="1"/>
              <a:t>cook</a:t>
            </a:r>
            <a:r>
              <a:rPr lang="it-IT" sz="2000" dirty="0"/>
              <a:t> e ready to </a:t>
            </a:r>
            <a:r>
              <a:rPr lang="it-IT" sz="2000" dirty="0" err="1"/>
              <a:t>eat</a:t>
            </a:r>
            <a:r>
              <a:rPr lang="it-IT" sz="2000" dirty="0"/>
              <a:t>, la cosiddetta quinta gamma pronta al </a:t>
            </a:r>
            <a:r>
              <a:rPr lang="it-IT" sz="2000" dirty="0" smtClean="0"/>
              <a:t>consumo privilegia </a:t>
            </a:r>
            <a:r>
              <a:rPr lang="it-IT" sz="2000" dirty="0"/>
              <a:t>quei prodotti che dispongono di un alto contenuto di servizio perché adatti a essere consumati </a:t>
            </a:r>
            <a:r>
              <a:rPr lang="it-IT" sz="2000" dirty="0" smtClean="0"/>
              <a:t>istantaneamente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71600" y="18864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IL CONTESCO ECONOMICO_SOCIALE_CULTURALE</a:t>
            </a:r>
            <a:endParaRPr lang="it-IT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42022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1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51521" y="980728"/>
            <a:ext cx="8496944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Il moltiplicarsi di  occasioni di consumo istantaneo e sregolato di alimenti reperibili in ogni ora del giorno, in ogni stagione e in ogni situazione, spesso si caratterizza per un’inadeguata qualità nutrizionale e per un forte impatto ambientale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/>
              <a:t>La diffusione dei pasti fuori casa, con la </a:t>
            </a:r>
            <a:r>
              <a:rPr lang="it-IT" sz="2000" dirty="0" smtClean="0"/>
              <a:t>ristorazione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 </a:t>
            </a:r>
            <a:r>
              <a:rPr lang="it-IT" sz="2000" dirty="0"/>
              <a:t>sociale e commerciale, che delega alle aziende </a:t>
            </a:r>
            <a:r>
              <a:rPr lang="it-IT" sz="2000" dirty="0" smtClean="0"/>
              <a:t>di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 </a:t>
            </a:r>
            <a:r>
              <a:rPr lang="it-IT" sz="2000" dirty="0"/>
              <a:t>gestione pubbliche e private il compito di </a:t>
            </a:r>
            <a:r>
              <a:rPr lang="it-IT" sz="2000" dirty="0" smtClean="0"/>
              <a:t>scegliere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 </a:t>
            </a:r>
            <a:r>
              <a:rPr lang="it-IT" sz="2000" dirty="0"/>
              <a:t>e proporre qualità, abbinamenti e </a:t>
            </a:r>
            <a:r>
              <a:rPr lang="it-IT" sz="2000" dirty="0" err="1"/>
              <a:t>porzionature</a:t>
            </a:r>
            <a:r>
              <a:rPr lang="it-IT" sz="2000" dirty="0"/>
              <a:t> dei cibi </a:t>
            </a:r>
            <a:endParaRPr lang="it-IT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di </a:t>
            </a:r>
            <a:r>
              <a:rPr lang="it-IT" sz="2000" dirty="0"/>
              <a:t>tutti i giorni, </a:t>
            </a:r>
            <a:r>
              <a:rPr lang="it-IT" sz="2000" dirty="0" smtClean="0"/>
              <a:t>determina una  </a:t>
            </a:r>
            <a:r>
              <a:rPr lang="it-IT" sz="2000" dirty="0"/>
              <a:t>inevitabile passività rispetto alla sviluppo di propri modelli di consumo e di stili alimentari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91250" y="18466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IL CONTESCO ECONOMICO_SOCIALE_CULTURALE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20" y="2276872"/>
            <a:ext cx="1596397" cy="28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8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39552" y="56271"/>
            <a:ext cx="7848872" cy="638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NUOVO APPROCCIO ALL’EDUCAZIONE ALIMENTARE FINE ANNI 90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51520" y="1398462"/>
            <a:ext cx="4438742" cy="41044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Riconoscere il ruolo individuale delle scelte generate da fattori psicologici e culturali piuttosto che fisiologici e nutrizionali, iniziò a spostare l’approccio all’Educazione Alimentare su un piano che fosse realmente motivante: più aderente alla realtà, agli interessi e all’esperienza quotidiana dei giovani interlocutori.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t="21008" r="28461" b="14992"/>
          <a:stretch/>
        </p:blipFill>
        <p:spPr>
          <a:xfrm>
            <a:off x="4788024" y="2060848"/>
            <a:ext cx="414996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87524" y="980728"/>
            <a:ext cx="6012668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estendere il concetto di qualità del cibo, superando quei limiti che hanno impedito una vera crescita culturale e di promuovere un reale miglioramento della salute alimentare diffusa</a:t>
            </a:r>
            <a:r>
              <a:rPr lang="it-IT" sz="2000" dirty="0"/>
              <a:t> </a:t>
            </a:r>
            <a:r>
              <a:rPr lang="it-IT" sz="2000" dirty="0" smtClean="0"/>
              <a:t> non limitandosi a valutare la qualità del cibo riferendola al solo rapporto diretto con il singolo consumatore ( il cibo deve essere sicuro, deve piacere, deve nutrire, deve gratificare chi lo mangia, e così via) ma ricordando che ogni attività di produzione alimentare implica un intervento dell’uomo sull’ambiente e sull’organizzazione sociale, e gli effetti di questi interventi, quanto i loro costi, devono essere ricompresi nell’idea di qualità reale del prodotto.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55576" y="26064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SOSTENIBILITÀ DEL CIBO</a:t>
            </a:r>
            <a:endParaRPr lang="it-IT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816324" cy="15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8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576064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È proprio questo il salto da operare sul piano culturale attraverso adeguate iniziative di Educazione Alimentare</a:t>
            </a:r>
            <a:endParaRPr lang="it-IT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/>
              <a:t>sensibilizzare le giovani generazioni su un’idea di qualità più complessiva, che coinvolge, oltre al benessere del singolo, quello della società in cui vive e quello dell’ambiente da cui ottiene le risorse.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8864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SOSTENIBILTÀ DEL CIBO</a:t>
            </a:r>
            <a:endParaRPr lang="it-IT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223442" cy="276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3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5544616" cy="475252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/>
              <a:t>promuovere la conoscenza del sistema agroalimentare, mediante la comprensione delle relazioni esistenti tra sistemi produttivi e distributivi, in rapporto alle risorse alimentari, all’ambiente e alla società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/>
              <a:t>promuovere la trasversalità dell’Educazione Alimentare, negli aspetti scientifici, storici, geografici, culturali, antropologici, ecologici, sociali e psicologici legati al rapporto, personale e collettivo, con il cibo</a:t>
            </a:r>
            <a:endParaRPr lang="it-IT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3645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3241946" cy="18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51520" y="980728"/>
            <a:ext cx="4752528" cy="488600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/>
              <a:t>promuovere un concetto di socialità complessiva del cibo, che partendo dalla sicurezza, incorpori aspetti valoriali relativi a sostenibilità, etica, legalità, </a:t>
            </a:r>
            <a:r>
              <a:rPr lang="it-IT" sz="2000" dirty="0" err="1" smtClean="0"/>
              <a:t>intercultura</a:t>
            </a:r>
            <a:r>
              <a:rPr lang="it-IT" sz="2000" dirty="0" smtClean="0"/>
              <a:t>, territorialità. Il cibo è e deve essere gioia, soprattutto per i più giovani, il cibo deve unire e non dividere. La Scuola, anche grazie alla passione dei docenti e all’entusiasmo degli studenti e delle loro famiglie, su questi temi deve e può fare molto.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99592" y="2606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EDUCAZIONE ALIMENTARE_EDUCAZIONE ALLO SVILUPPO SOTENIBILE</a:t>
            </a:r>
            <a:endParaRPr lang="it-IT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31" y="3573016"/>
            <a:ext cx="4103957" cy="230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3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7920881" cy="52953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il nutrimento fisico è indispensabile per la sopravvivenza ma c’è anche un nutrimento culturale, non meno utile, soprattutto se legato alla conoscenza del cibo, la lotta agli sprechi alimentari e dell’acqua, al rispetto delle diversità dei consumi  e dell’ambiente.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Tutto questo è Educazione Alimentare: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la conoscenza aiuta a scegliere meglio, non solo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nel cibo. L’educazione alimentare è un processo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di partecipazione democratica in quanto processo complesso </a:t>
            </a:r>
            <a:r>
              <a:rPr lang="it-IT" sz="2000" dirty="0" err="1" smtClean="0"/>
              <a:t>interistituzionale</a:t>
            </a:r>
            <a:r>
              <a:rPr lang="it-IT" sz="2000" dirty="0" smtClean="0"/>
              <a:t> che coinvolge </a:t>
            </a:r>
            <a:r>
              <a:rPr lang="it-IT" sz="2000" dirty="0" err="1" smtClean="0"/>
              <a:t>stakholder</a:t>
            </a:r>
            <a:r>
              <a:rPr lang="it-IT" sz="2000" dirty="0" smtClean="0"/>
              <a:t> pubblici e privati associazioni e cittadini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1001410" y="161766"/>
            <a:ext cx="6108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t-IT" sz="2000" dirty="0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EDUCAZIONE_ALIMENTARE_EDUCAZIONE_CIVICA</a:t>
            </a:r>
            <a:endParaRPr lang="it-IT" sz="200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27" y="2276872"/>
            <a:ext cx="345762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71600" y="188640"/>
            <a:ext cx="698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PIANO S VILUPPO RURALE  2014-2020 REGIONE SARDEGNA</a:t>
            </a:r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82638"/>
            <a:ext cx="6773863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7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35596" y="10182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Europa 2020</a:t>
            </a:r>
            <a:endParaRPr lang="it-I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3" y="980728"/>
            <a:ext cx="8413973" cy="46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7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99592" y="3212976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Art. 2 </a:t>
            </a:r>
          </a:p>
          <a:p>
            <a:r>
              <a:rPr lang="it-IT" dirty="0"/>
              <a:t>Qualificazione dei servizi di ristorazione collettiva - </a:t>
            </a:r>
          </a:p>
          <a:p>
            <a:r>
              <a:rPr lang="it-IT" dirty="0"/>
              <a:t>forniture e loro aggiudicazione</a:t>
            </a:r>
          </a:p>
          <a:p>
            <a:r>
              <a:rPr lang="it-IT" dirty="0" smtClean="0"/>
              <a:t>La </a:t>
            </a:r>
            <a:r>
              <a:rPr lang="it-IT" dirty="0"/>
              <a:t>Regione promuove il consumo di prodotti tipici, DOP e IGP, prodotti provenienti da agricoltura biologica e/o integrata, prodotti tradizionali, prodotti locali e a filiera corta all’interno dei servizi di ristorazione collettiva, dando priorità a quelli di cui si garantisca l’assenza di organismi geneticamente modificati.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755576" y="184666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LEGGE REGIONALE 19 gennaio 2010, n. 1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99592" y="1399657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Art. 1 </a:t>
            </a:r>
            <a:r>
              <a:rPr lang="it-IT" dirty="0" smtClean="0"/>
              <a:t> Finalità</a:t>
            </a:r>
            <a:endParaRPr lang="it-IT" dirty="0"/>
          </a:p>
          <a:p>
            <a:r>
              <a:rPr lang="it-IT" dirty="0" smtClean="0"/>
              <a:t> </a:t>
            </a:r>
            <a:r>
              <a:rPr lang="it-IT" dirty="0"/>
              <a:t>La Regione, ai sensi della presente legge, promuove: </a:t>
            </a:r>
          </a:p>
          <a:p>
            <a:r>
              <a:rPr lang="it-IT" dirty="0"/>
              <a:t>a) il consumo dei prodotti agroalimentari di qualità, locali e a filiera corta nell’ambito della ristorazione collettiva, dell’attività agrituristica e del turismo rurale, in un’ottica di riduzione degli impatti ambientali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99592" y="68493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Norme per la promozione della qualità dei prodotti della Sardegna, della concorrenza e della tutela ambientale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39" y="3429000"/>
            <a:ext cx="1714986" cy="22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95536" y="930493"/>
            <a:ext cx="42771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Art. 4 </a:t>
            </a:r>
          </a:p>
          <a:p>
            <a:r>
              <a:rPr lang="it-IT" sz="2000" dirty="0"/>
              <a:t>Interventi di educazione </a:t>
            </a:r>
            <a:r>
              <a:rPr lang="it-IT" sz="2000" dirty="0" smtClean="0"/>
              <a:t>alimentare</a:t>
            </a:r>
          </a:p>
          <a:p>
            <a:r>
              <a:rPr lang="it-IT" sz="2000" dirty="0" smtClean="0"/>
              <a:t> </a:t>
            </a:r>
            <a:r>
              <a:rPr lang="it-IT" sz="2000" dirty="0"/>
              <a:t>L’Assessorato regionale dell’agricoltura e riforma agro-pastorale promuove, attraverso l’agenzia regionale competente, anche in collaborazione con le province e i comuni, eventi, scambi e gemellaggi, progetti educativi, concorsi, laboratori e percorsi di educazione alimentare diretti prevalentemente al mondo della scuola, in particolare attraverso le fattorie didattiche iscritte all’Albo regionale delle fattorie didattiche della Sardegna</a:t>
            </a:r>
          </a:p>
        </p:txBody>
      </p:sp>
      <p:sp>
        <p:nvSpPr>
          <p:cNvPr id="8" name="Rettangolo 7"/>
          <p:cNvSpPr/>
          <p:nvPr/>
        </p:nvSpPr>
        <p:spPr>
          <a:xfrm>
            <a:off x="2123728" y="271592"/>
            <a:ext cx="4291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LEGGE REGIONALE 19 gennaio 2010, n. 1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5134"/>
            <a:ext cx="4452325" cy="295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2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906979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2000" dirty="0"/>
          </a:p>
          <a:p>
            <a:pPr>
              <a:lnSpc>
                <a:spcPct val="150000"/>
              </a:lnSpc>
            </a:pPr>
            <a:r>
              <a:rPr lang="it-IT" sz="2000" dirty="0"/>
              <a:t>Norme in materia di agricoltura e sviluppo rurale: </a:t>
            </a:r>
            <a:r>
              <a:rPr lang="it-IT" sz="2000" dirty="0" err="1"/>
              <a:t>agrobiodiversità</a:t>
            </a:r>
            <a:r>
              <a:rPr lang="it-IT" sz="2000" dirty="0"/>
              <a:t>, marchio collettivo, </a:t>
            </a:r>
            <a:r>
              <a:rPr lang="it-IT" sz="2000" dirty="0" smtClean="0"/>
              <a:t>distretti rurali e distretti agroalimentari di qualità </a:t>
            </a:r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NORMATIVE REGIONALI</a:t>
            </a:r>
            <a:r>
              <a:rPr lang="it-IT" dirty="0"/>
              <a:t>LEGGE REGIONALE 7 AGOSTO 2014, N. 16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1203" y="2924944"/>
            <a:ext cx="49928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…Si </a:t>
            </a:r>
            <a:r>
              <a:rPr lang="it-IT" dirty="0"/>
              <a:t>definiscono distretti rurali i sistemi produttivi locali di cui all'articolo 36, comma 1, della legge 5 ottobre 1991, n. 317 (Interventi per l'innovazione e lo sviluppo delle piccole imprese), caratterizzati da un'identità storica e territoriale omogenea derivante dall'integrazione fra attività agricole e altre attività locali, nonché dalla produzione di beni o servizi di particolare specificità, coerenti con le tradizioni e le vocazioni naturali e </a:t>
            </a:r>
            <a:r>
              <a:rPr lang="it-IT" dirty="0" smtClean="0"/>
              <a:t>territoriali…</a:t>
            </a:r>
            <a:endParaRPr lang="it-IT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80" y="3317675"/>
            <a:ext cx="3209782" cy="179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539552" y="1988840"/>
            <a:ext cx="4968552" cy="2592288"/>
          </a:xfrm>
        </p:spPr>
        <p:txBody>
          <a:bodyPr/>
          <a:lstStyle/>
          <a:p>
            <a:pPr marL="108000" indent="0" algn="just">
              <a:lnSpc>
                <a:spcPct val="150000"/>
              </a:lnSpc>
              <a:buNone/>
            </a:pPr>
            <a:r>
              <a:rPr lang="it-IT" sz="2000" dirty="0"/>
              <a:t>.</a:t>
            </a:r>
            <a:r>
              <a:rPr lang="it-IT" sz="2000" dirty="0" smtClean="0"/>
              <a:t>..sarà una vittoria per il benessere alimentare del Pianeta se ognuno, secondo le proprie possibilità di scelta, potrà contribuire a sviluppare la </a:t>
            </a:r>
            <a:r>
              <a:rPr lang="it-IT" sz="2000" b="1" i="1" dirty="0" smtClean="0"/>
              <a:t>saggezza alimentare individuale, collettiva e universale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6632"/>
            <a:ext cx="8834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39861"/>
            <a:ext cx="2846387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27584" y="49411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Antique Olive" panose="020B0603020204030204" pitchFamily="34" charset="0"/>
              </a:rPr>
              <a:t>Grazie per l’attenzione</a:t>
            </a:r>
            <a:endParaRPr lang="it-IT" i="1" dirty="0">
              <a:latin typeface="Antique Olive" panose="020B0603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197739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INIZIATIVE_NORME_ REGOLAMENTI_LINEE GUIDA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539552" y="1340768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Consiglio dell’Unione Europea - </a:t>
            </a:r>
            <a:r>
              <a:rPr lang="it-IT" dirty="0" err="1"/>
              <a:t>Concl</a:t>
            </a:r>
            <a:r>
              <a:rPr lang="it-IT" dirty="0"/>
              <a:t>. 8-72014 n. 2014/C213/01 - Conclusioni del Consiglio sull'alimentazione e l'attività fisica.</a:t>
            </a:r>
          </a:p>
          <a:p>
            <a:r>
              <a:rPr lang="it-IT" dirty="0"/>
              <a:t>Risoluzione del Parlamento europeo del 25 settembre 2008 sul Libro bianco concernente «Una strategia europea sugli aspetti sanitari connessi all'alimentazione, al sovrappeso e all'obesità» (2007/2285(INI) (2010/C 8 E/18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/>
              <a:t>Regolamento (CE) n.1234 del Consiglio del 22 ottobre 2007 e dal regolamento (CE) n. 288 della Commissione del 7 aprile 2009</a:t>
            </a:r>
          </a:p>
          <a:p>
            <a:r>
              <a:rPr lang="it-IT" dirty="0"/>
              <a:t>(Programma Frutta nelle scuole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/>
              <a:t>Regolamento (UE) n. 1308/2013 del Parlamento europeo e del Consiglio (regolamento OCM unica)1 istituisce un quadro giuridico e finanziario che regola la distribuzione di prodotti agricoli selezionati ai bambini nelle scuole attraverso i programmi “Latte nelle scuole” e “Frutta nelle scuole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8367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Europee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80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1213604"/>
            <a:ext cx="75070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D.M. 9-4-2008 -Individuazione dei prodotti agroalimentari italiani come espressione del patrimonio culturale italiano.</a:t>
            </a:r>
          </a:p>
          <a:p>
            <a:r>
              <a:rPr lang="it-IT" dirty="0"/>
              <a:t>L. 27 settembre 2007, n. 167 - Ratifica ed esecuzione della Convenzione per la salvaguardia del patrimonio culturale immateriale, adottata a Parigi il 17 ottobre 2003 dalla XXXII sessione della Conferenza generale dell'Organizzazione delle Nazioni Unite per l'educazione, la scienza e la cultura</a:t>
            </a:r>
          </a:p>
          <a:p>
            <a:r>
              <a:rPr lang="it-IT" dirty="0"/>
              <a:t>Ministero della Salute Dipartimento per la </a:t>
            </a:r>
            <a:r>
              <a:rPr lang="it-IT" dirty="0" err="1"/>
              <a:t>sanita’</a:t>
            </a:r>
            <a:r>
              <a:rPr lang="it-IT" dirty="0"/>
              <a:t> pubblica veterinaria, la nutrizione e La sicurezza degli alimenti Direzione generale della sicurezza degli alimenti e della nutrizione </a:t>
            </a:r>
          </a:p>
          <a:p>
            <a:r>
              <a:rPr lang="it-IT" dirty="0" smtClean="0"/>
              <a:t>Linee </a:t>
            </a:r>
            <a:r>
              <a:rPr lang="it-IT" dirty="0"/>
              <a:t>di indirizzo nazionale per la ristorazione </a:t>
            </a:r>
            <a:r>
              <a:rPr lang="it-IT" dirty="0" smtClean="0"/>
              <a:t>scolastica</a:t>
            </a:r>
          </a:p>
          <a:p>
            <a:r>
              <a:rPr lang="it-IT" dirty="0" smtClean="0"/>
              <a:t>Linee </a:t>
            </a:r>
            <a:r>
              <a:rPr lang="it-IT" dirty="0"/>
              <a:t>di indirizzo Nazionale per la Ristorazione ospedaliera e </a:t>
            </a:r>
            <a:r>
              <a:rPr lang="it-IT" dirty="0" smtClean="0"/>
              <a:t>Assistenziale</a:t>
            </a:r>
          </a:p>
          <a:p>
            <a:r>
              <a:rPr lang="it-IT" dirty="0" smtClean="0"/>
              <a:t>Linee </a:t>
            </a:r>
            <a:r>
              <a:rPr lang="it-IT" dirty="0"/>
              <a:t>Guida MIUR 2015 per l’Educazione </a:t>
            </a:r>
            <a:r>
              <a:rPr lang="it-IT" dirty="0" smtClean="0"/>
              <a:t>Alimentare</a:t>
            </a:r>
          </a:p>
          <a:p>
            <a:r>
              <a:rPr lang="it-IT" dirty="0" smtClean="0"/>
              <a:t>LEGGE </a:t>
            </a:r>
            <a:r>
              <a:rPr lang="it-IT" dirty="0"/>
              <a:t>28 dicembre 2015, n. 221  Disposizioni in materia ambientale per  promuovere  misure  di  green</a:t>
            </a:r>
          </a:p>
          <a:p>
            <a:r>
              <a:rPr lang="it-IT" dirty="0"/>
              <a:t>economy e per il contenimento dell'uso eccessivo di risorse naturali.(16G00006)  (GU n.13 del 18-1-2016)  </a:t>
            </a:r>
          </a:p>
          <a:p>
            <a:r>
              <a:rPr lang="it-IT" dirty="0"/>
              <a:t>Capo IV  Disposizioni relative al Green public </a:t>
            </a:r>
            <a:r>
              <a:rPr lang="it-IT" dirty="0" err="1"/>
              <a:t>procurement</a:t>
            </a:r>
            <a:endParaRPr lang="it-IT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5" y="188640"/>
            <a:ext cx="6400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09190" y="8274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Nazionali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62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88988"/>
            <a:ext cx="89249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26064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Quadro della politica agricola comune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580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12" y="692696"/>
            <a:ext cx="61150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4" y="4745137"/>
            <a:ext cx="87249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46427" y="188640"/>
            <a:ext cx="7344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Le risorse  </a:t>
            </a:r>
            <a:r>
              <a:rPr lang="it-IT" sz="2000" dirty="0"/>
              <a:t>finanziarie per il PSR – Fondi FEASR 2014-2020</a:t>
            </a:r>
          </a:p>
        </p:txBody>
      </p:sp>
    </p:spTree>
    <p:extLst>
      <p:ext uri="{BB962C8B-B14F-4D97-AF65-F5344CB8AC3E}">
        <p14:creationId xmlns:p14="http://schemas.microsoft.com/office/powerpoint/2010/main" val="13069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123950"/>
            <a:ext cx="84312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14170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Risorse e priorità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237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73113"/>
            <a:ext cx="7776864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94302" y="26064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Risorse per misura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838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2372" y="836712"/>
            <a:ext cx="85324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dichiarazione </a:t>
            </a:r>
            <a:r>
              <a:rPr lang="it-IT" sz="2400" i="1" dirty="0" smtClean="0"/>
              <a:t>di </a:t>
            </a:r>
            <a:r>
              <a:rPr lang="it-IT" sz="2400" i="1" dirty="0" err="1" smtClean="0"/>
              <a:t>Dacian</a:t>
            </a:r>
            <a:r>
              <a:rPr lang="it-IT" sz="2400" i="1" dirty="0" smtClean="0"/>
              <a:t> </a:t>
            </a:r>
            <a:r>
              <a:rPr lang="it-IT" sz="2400" i="1" dirty="0" err="1"/>
              <a:t>Ciolos</a:t>
            </a:r>
            <a:r>
              <a:rPr lang="it-IT" sz="2400" i="1" dirty="0"/>
              <a:t>  il 12 ottobre 2011 Commissario UE per </a:t>
            </a:r>
            <a:r>
              <a:rPr lang="it-IT" sz="2400" i="1" dirty="0" smtClean="0"/>
              <a:t>l’Agricoltura, sancisce quella che sarà la </a:t>
            </a:r>
            <a:r>
              <a:rPr lang="it-IT" sz="2400" i="1" dirty="0"/>
              <a:t>Riforma della PAC post </a:t>
            </a:r>
            <a:r>
              <a:rPr lang="it-IT" sz="2400" i="1" dirty="0" smtClean="0"/>
              <a:t>2013 </a:t>
            </a:r>
            <a:endParaRPr lang="it-IT" sz="2400" i="1" dirty="0"/>
          </a:p>
          <a:p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0364" y="134790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svolta della </a:t>
            </a:r>
            <a:r>
              <a:rPr lang="it-IT" sz="2400" dirty="0" err="1" smtClean="0"/>
              <a:t>Pac</a:t>
            </a:r>
            <a:endParaRPr lang="it-IT" sz="2400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736451188"/>
              </p:ext>
            </p:extLst>
          </p:nvPr>
        </p:nvGraphicFramePr>
        <p:xfrm>
          <a:off x="800160" y="1988840"/>
          <a:ext cx="7704856" cy="405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99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5 pilastri della multifunzionalità </a:t>
            </a:r>
            <a:endParaRPr lang="it-IT" sz="2400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591245532"/>
              </p:ext>
            </p:extLst>
          </p:nvPr>
        </p:nvGraphicFramePr>
        <p:xfrm>
          <a:off x="1115616" y="764704"/>
          <a:ext cx="77048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2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finit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2193</Words>
  <Application>Microsoft Office PowerPoint</Application>
  <PresentationFormat>Presentazione su schermo (4:3)</PresentationFormat>
  <Paragraphs>144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Tema di Office</vt:lpstr>
      <vt:lpstr>Predefinito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SOSTENIBILITÀ COME FATTORE DI QUALITÀ DEL CIBO</vt:lpstr>
      <vt:lpstr>LE QUESTIONI FONDAMENTALI DEL  CONFRONTO INTERNAZIONALE</vt:lpstr>
      <vt:lpstr>Presentazione standard di PowerPoint</vt:lpstr>
      <vt:lpstr>Presentazione standard di PowerPoint</vt:lpstr>
      <vt:lpstr>CONCETTI E PAROLE CHIAVE PER LA “CARTA DI MILANO”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NUOVO APPROCCIO ALL’EDUCAZIONE ALIMENTARE FINE ANNI 90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Grazia Manca</dc:creator>
  <cp:lastModifiedBy>Maria Grazia Manca</cp:lastModifiedBy>
  <cp:revision>94</cp:revision>
  <dcterms:created xsi:type="dcterms:W3CDTF">2016-02-05T11:19:07Z</dcterms:created>
  <dcterms:modified xsi:type="dcterms:W3CDTF">2016-03-11T08:23:54Z</dcterms:modified>
</cp:coreProperties>
</file>